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 id="2147483955" r:id="rId2"/>
    <p:sldMasterId id="2147483980" r:id="rId3"/>
    <p:sldMasterId id="2147483993" r:id="rId4"/>
    <p:sldMasterId id="2147484237" r:id="rId5"/>
    <p:sldMasterId id="2147485494" r:id="rId6"/>
    <p:sldMasterId id="2147485506" r:id="rId7"/>
    <p:sldMasterId id="2147485567" r:id="rId8"/>
    <p:sldMasterId id="2147485616" r:id="rId9"/>
    <p:sldMasterId id="2147485628" r:id="rId10"/>
  </p:sldMasterIdLst>
  <p:notesMasterIdLst>
    <p:notesMasterId r:id="rId76"/>
  </p:notesMasterIdLst>
  <p:handoutMasterIdLst>
    <p:handoutMasterId r:id="rId77"/>
  </p:handoutMasterIdLst>
  <p:sldIdLst>
    <p:sldId id="6041" r:id="rId11"/>
    <p:sldId id="6037" r:id="rId12"/>
    <p:sldId id="5220" r:id="rId13"/>
    <p:sldId id="965" r:id="rId14"/>
    <p:sldId id="492" r:id="rId15"/>
    <p:sldId id="4515" r:id="rId16"/>
    <p:sldId id="6015" r:id="rId17"/>
    <p:sldId id="4879" r:id="rId18"/>
    <p:sldId id="5238" r:id="rId19"/>
    <p:sldId id="4575" r:id="rId20"/>
    <p:sldId id="5237" r:id="rId21"/>
    <p:sldId id="5255" r:id="rId22"/>
    <p:sldId id="5845" r:id="rId23"/>
    <p:sldId id="5256" r:id="rId24"/>
    <p:sldId id="5257" r:id="rId25"/>
    <p:sldId id="6039" r:id="rId26"/>
    <p:sldId id="5846" r:id="rId27"/>
    <p:sldId id="5258" r:id="rId28"/>
    <p:sldId id="6016" r:id="rId29"/>
    <p:sldId id="5260" r:id="rId30"/>
    <p:sldId id="5179" r:id="rId31"/>
    <p:sldId id="5263" r:id="rId32"/>
    <p:sldId id="5849" r:id="rId33"/>
    <p:sldId id="5848" r:id="rId34"/>
    <p:sldId id="5163" r:id="rId35"/>
    <p:sldId id="5850" r:id="rId36"/>
    <p:sldId id="5851" r:id="rId37"/>
    <p:sldId id="407" r:id="rId38"/>
    <p:sldId id="5847" r:id="rId39"/>
    <p:sldId id="5264" r:id="rId40"/>
    <p:sldId id="5265" r:id="rId41"/>
    <p:sldId id="5243" r:id="rId42"/>
    <p:sldId id="5193" r:id="rId43"/>
    <p:sldId id="5268" r:id="rId44"/>
    <p:sldId id="5269" r:id="rId45"/>
    <p:sldId id="5270" r:id="rId46"/>
    <p:sldId id="5244" r:id="rId47"/>
    <p:sldId id="5852" r:id="rId48"/>
    <p:sldId id="5246" r:id="rId49"/>
    <p:sldId id="5853" r:id="rId50"/>
    <p:sldId id="5167" r:id="rId51"/>
    <p:sldId id="6018" r:id="rId52"/>
    <p:sldId id="5539" r:id="rId53"/>
    <p:sldId id="5139" r:id="rId54"/>
    <p:sldId id="5880" r:id="rId55"/>
    <p:sldId id="6024" r:id="rId56"/>
    <p:sldId id="6026" r:id="rId57"/>
    <p:sldId id="6027" r:id="rId58"/>
    <p:sldId id="6025" r:id="rId59"/>
    <p:sldId id="5872" r:id="rId60"/>
    <p:sldId id="5873" r:id="rId61"/>
    <p:sldId id="5532" r:id="rId62"/>
    <p:sldId id="5502" r:id="rId63"/>
    <p:sldId id="5503" r:id="rId64"/>
    <p:sldId id="6038" r:id="rId65"/>
    <p:sldId id="5461" r:id="rId66"/>
    <p:sldId id="5468" r:id="rId67"/>
    <p:sldId id="6035" r:id="rId68"/>
    <p:sldId id="5993" r:id="rId69"/>
    <p:sldId id="5528" r:id="rId70"/>
    <p:sldId id="5992" r:id="rId71"/>
    <p:sldId id="5525" r:id="rId72"/>
    <p:sldId id="5526" r:id="rId73"/>
    <p:sldId id="6032" r:id="rId74"/>
    <p:sldId id="6043" r:id="rId7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432FF"/>
    <a:srgbClr val="00B0F0"/>
    <a:srgbClr val="F7E7BC"/>
    <a:srgbClr val="FFDFEB"/>
    <a:srgbClr val="F3BDB8"/>
    <a:srgbClr val="5A4E2C"/>
    <a:srgbClr val="BBD3FC"/>
    <a:srgbClr val="D5B6FC"/>
    <a:srgbClr val="BA55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18"/>
    <p:restoredTop sz="90272"/>
  </p:normalViewPr>
  <p:slideViewPr>
    <p:cSldViewPr>
      <p:cViewPr varScale="1">
        <p:scale>
          <a:sx n="115" d="100"/>
          <a:sy n="115" d="100"/>
        </p:scale>
        <p:origin x="2344" y="192"/>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16" Type="http://schemas.openxmlformats.org/officeDocument/2006/relationships/slide" Target="slides/slide6.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61.xml"/><Relationship Id="rId2" Type="http://schemas.openxmlformats.org/officeDocument/2006/relationships/slideMaster" Target="slideMasters/slideMaster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dirty="0"/>
            <a:t>Generate 2E+1 masks</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pPr>
            <a:lnSpc>
              <a:spcPct val="90000"/>
            </a:lnSpc>
            <a:spcAft>
              <a:spcPts val="0"/>
            </a:spcAft>
          </a:pPr>
          <a:r>
            <a:rPr lang="en-US" sz="1400" dirty="0"/>
            <a:t>Amend random zeros: </a:t>
          </a:r>
        </a:p>
        <a:p>
          <a:pPr>
            <a:lnSpc>
              <a:spcPct val="90000"/>
            </a:lnSpc>
            <a:spcAft>
              <a:spcPts val="0"/>
            </a:spcAft>
          </a:pPr>
          <a:r>
            <a:rPr lang="en-US" sz="1400" dirty="0"/>
            <a:t>101 </a:t>
          </a:r>
          <a:r>
            <a:rPr lang="en-US" sz="1400" dirty="0">
              <a:sym typeface="Wingdings" panose="05000000000000000000" pitchFamily="2" charset="2"/>
            </a:rPr>
            <a:t> 111 </a:t>
          </a:r>
          <a:r>
            <a:rPr lang="en-US" sz="1400" dirty="0"/>
            <a:t> &amp;  1001 </a:t>
          </a:r>
          <a:r>
            <a:rPr lang="en-US" sz="1400" dirty="0">
              <a:sym typeface="Wingdings" panose="05000000000000000000" pitchFamily="2" charset="2"/>
            </a:rPr>
            <a:t></a:t>
          </a:r>
          <a:r>
            <a:rPr lang="en-US" sz="1400" dirty="0"/>
            <a:t> 1111</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dirty="0"/>
            <a:t>AND all masks, </a:t>
          </a:r>
        </a:p>
        <a:p>
          <a:pPr>
            <a:spcAft>
              <a:spcPts val="0"/>
            </a:spcAft>
          </a:pPr>
          <a:r>
            <a:rPr lang="en-US" sz="1400" dirty="0"/>
            <a:t>ACCEPT iff number of ‘1’ </a:t>
          </a:r>
          <a:r>
            <a:rPr lang="en-US" sz="1400" dirty="0">
              <a:latin typeface="Consolas" panose="020B0609020204030204" pitchFamily="49" charset="0"/>
              <a:cs typeface="Consolas" panose="020B0609020204030204" pitchFamily="49" charset="0"/>
            </a:rPr>
            <a:t>≤ Threshold</a:t>
          </a:r>
          <a:endParaRPr lang="en-US" sz="1400" dirty="0"/>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48310">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107338">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BAD98C53-DB1E-4274-8438-7A247113291D}" type="presOf" srcId="{A4EB02FC-E72F-40C5-8036-89057538B898}" destId="{AA2636E1-05F7-40F6-B113-6ACD4DAE7C84}"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AA89FA80-BFAA-467E-A667-BFF36B58C9AD}" type="presOf" srcId="{157059EA-B005-47F3-B359-ACEC246480F2}" destId="{B3F34F1A-EBD5-4210-B039-278AB970AC0A}"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A25316E6-69F7-4582-9145-FCA490AD62C2}" type="presOf" srcId="{7D2D55F8-FCC8-44D2-AD8F-0F719ACD1413}" destId="{010F66CE-98BD-4800-ACE1-BE56AF2153C7}" srcOrd="0" destOrd="0" presId="urn:microsoft.com/office/officeart/2005/8/layout/chevron1"/>
    <dgm:cxn modelId="{CCF67CF4-7277-4721-9A5E-6A1139F1EEAC}" type="presOf" srcId="{75D8D269-421E-4589-AB1F-A9BAE4D4F94B}" destId="{4F7140BA-CD71-4ACC-82BF-B0F51D6E1104}" srcOrd="0" destOrd="0" presId="urn:microsoft.com/office/officeart/2005/8/layout/chevron1"/>
    <dgm:cxn modelId="{8110E1BB-E54E-4DD9-A38D-496B2E0AABDA}" type="presParOf" srcId="{4F7140BA-CD71-4ACC-82BF-B0F51D6E1104}" destId="{AA2636E1-05F7-40F6-B113-6ACD4DAE7C84}" srcOrd="0" destOrd="0" presId="urn:microsoft.com/office/officeart/2005/8/layout/chevron1"/>
    <dgm:cxn modelId="{66B52FC3-2D27-42CE-A515-D54147E6EC38}" type="presParOf" srcId="{4F7140BA-CD71-4ACC-82BF-B0F51D6E1104}" destId="{C22B9540-E5EC-44A2-85A8-DFD006AF2A50}" srcOrd="1" destOrd="0" presId="urn:microsoft.com/office/officeart/2005/8/layout/chevron1"/>
    <dgm:cxn modelId="{BD9BDD20-A294-44BD-83BF-1BEF03A9C90C}" type="presParOf" srcId="{4F7140BA-CD71-4ACC-82BF-B0F51D6E1104}" destId="{B3F34F1A-EBD5-4210-B039-278AB970AC0A}" srcOrd="2" destOrd="0" presId="urn:microsoft.com/office/officeart/2005/8/layout/chevron1"/>
    <dgm:cxn modelId="{5EFAC550-DFBE-4FCE-B581-D703250FDF1B}" type="presParOf" srcId="{4F7140BA-CD71-4ACC-82BF-B0F51D6E1104}" destId="{8D3A11D6-B107-4779-B1E1-97114FC09E3A}" srcOrd="3" destOrd="0" presId="urn:microsoft.com/office/officeart/2005/8/layout/chevron1"/>
    <dgm:cxn modelId="{221AF847-C6DD-4FB5-92DA-324E6BE76ABE}"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dirty="0"/>
            <a:t>Generate 2E+1 masks</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pPr>
            <a:lnSpc>
              <a:spcPct val="90000"/>
            </a:lnSpc>
            <a:spcAft>
              <a:spcPts val="0"/>
            </a:spcAft>
          </a:pPr>
          <a:r>
            <a:rPr lang="en-US" sz="1400" dirty="0"/>
            <a:t>Amend random zeros: </a:t>
          </a:r>
        </a:p>
        <a:p>
          <a:pPr>
            <a:lnSpc>
              <a:spcPct val="90000"/>
            </a:lnSpc>
            <a:spcAft>
              <a:spcPts val="0"/>
            </a:spcAft>
          </a:pPr>
          <a:r>
            <a:rPr lang="en-US" sz="1400" dirty="0"/>
            <a:t>101 </a:t>
          </a:r>
          <a:r>
            <a:rPr lang="en-US" sz="1400" dirty="0">
              <a:sym typeface="Wingdings" panose="05000000000000000000" pitchFamily="2" charset="2"/>
            </a:rPr>
            <a:t> 111 </a:t>
          </a:r>
          <a:r>
            <a:rPr lang="en-US" sz="1400" dirty="0"/>
            <a:t> &amp;  1001 </a:t>
          </a:r>
          <a:r>
            <a:rPr lang="en-US" sz="1400" dirty="0">
              <a:sym typeface="Wingdings" panose="05000000000000000000" pitchFamily="2" charset="2"/>
            </a:rPr>
            <a:t></a:t>
          </a:r>
          <a:r>
            <a:rPr lang="en-US" sz="1400" dirty="0"/>
            <a:t> 1111</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dirty="0"/>
            <a:t>AND all masks, </a:t>
          </a:r>
        </a:p>
        <a:p>
          <a:pPr>
            <a:spcAft>
              <a:spcPts val="0"/>
            </a:spcAft>
          </a:pPr>
          <a:r>
            <a:rPr lang="en-US" sz="1400" dirty="0"/>
            <a:t>ACCEPT iff number of ‘1’ </a:t>
          </a:r>
          <a:r>
            <a:rPr lang="en-US" sz="1400" dirty="0">
              <a:latin typeface="Consolas" panose="020B0609020204030204" pitchFamily="49" charset="0"/>
              <a:cs typeface="Consolas" panose="020B0609020204030204" pitchFamily="49" charset="0"/>
            </a:rPr>
            <a:t>≤ Threshold</a:t>
          </a:r>
          <a:endParaRPr lang="en-US" sz="1400" dirty="0"/>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48310">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107338">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81DEF512-3BFE-4E87-BADD-D5258C73D04A}" type="presOf" srcId="{A4EB02FC-E72F-40C5-8036-89057538B898}" destId="{AA2636E1-05F7-40F6-B113-6ACD4DAE7C84}" srcOrd="0" destOrd="0" presId="urn:microsoft.com/office/officeart/2005/8/layout/chevron1"/>
    <dgm:cxn modelId="{9623D447-188E-4E04-9E7D-8F6B9960B802}" type="presOf" srcId="{75D8D269-421E-4589-AB1F-A9BAE4D4F94B}" destId="{4F7140BA-CD71-4ACC-82BF-B0F51D6E1104}"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BAC7F45F-A25D-4F5E-AF6F-76CB9DD0DB6C}" type="presOf" srcId="{157059EA-B005-47F3-B359-ACEC246480F2}" destId="{B3F34F1A-EBD5-4210-B039-278AB970AC0A}" srcOrd="0" destOrd="0" presId="urn:microsoft.com/office/officeart/2005/8/layout/chevron1"/>
    <dgm:cxn modelId="{5783EDBD-1080-4479-ADB0-D1308A4B51E2}" type="presOf" srcId="{7D2D55F8-FCC8-44D2-AD8F-0F719ACD1413}" destId="{010F66CE-98BD-4800-ACE1-BE56AF2153C7}"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EE7C2906-F5CD-4BA4-B634-7C8DAF708B0E}" type="presParOf" srcId="{4F7140BA-CD71-4ACC-82BF-B0F51D6E1104}" destId="{AA2636E1-05F7-40F6-B113-6ACD4DAE7C84}" srcOrd="0" destOrd="0" presId="urn:microsoft.com/office/officeart/2005/8/layout/chevron1"/>
    <dgm:cxn modelId="{3A66B4C2-3460-4C0F-A32E-511310A52DC3}" type="presParOf" srcId="{4F7140BA-CD71-4ACC-82BF-B0F51D6E1104}" destId="{C22B9540-E5EC-44A2-85A8-DFD006AF2A50}" srcOrd="1" destOrd="0" presId="urn:microsoft.com/office/officeart/2005/8/layout/chevron1"/>
    <dgm:cxn modelId="{9DBE3F7F-6E88-4E5E-BFBF-F8B05964CBC6}" type="presParOf" srcId="{4F7140BA-CD71-4ACC-82BF-B0F51D6E1104}" destId="{B3F34F1A-EBD5-4210-B039-278AB970AC0A}" srcOrd="2" destOrd="0" presId="urn:microsoft.com/office/officeart/2005/8/layout/chevron1"/>
    <dgm:cxn modelId="{39C71F1E-4BE8-4F05-B4C9-A74CC87CD104}" type="presParOf" srcId="{4F7140BA-CD71-4ACC-82BF-B0F51D6E1104}" destId="{8D3A11D6-B107-4779-B1E1-97114FC09E3A}" srcOrd="3" destOrd="0" presId="urn:microsoft.com/office/officeart/2005/8/layout/chevron1"/>
    <dgm:cxn modelId="{04C8F8CA-F98E-48EA-B2B1-5C12DA093D27}"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480" y="0"/>
          <a:ext cx="1842484"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dirty="0"/>
            <a:t>Generate 2E+1 masks</a:t>
          </a:r>
        </a:p>
      </dsp:txBody>
      <dsp:txXfrm>
        <a:off x="239951" y="0"/>
        <a:ext cx="1363542" cy="478942"/>
      </dsp:txXfrm>
    </dsp:sp>
    <dsp:sp modelId="{B3F34F1A-EBD5-4210-B039-278AB970AC0A}">
      <dsp:nvSpPr>
        <dsp:cNvPr id="0" name=""/>
        <dsp:cNvSpPr/>
      </dsp:nvSpPr>
      <dsp:spPr>
        <a:xfrm>
          <a:off x="1461576" y="0"/>
          <a:ext cx="3813877"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dirty="0"/>
            <a:t>Amend random zeros: </a:t>
          </a:r>
        </a:p>
        <a:p>
          <a:pPr marL="0" lvl="0" indent="0" algn="ctr" defTabSz="622300">
            <a:lnSpc>
              <a:spcPct val="90000"/>
            </a:lnSpc>
            <a:spcBef>
              <a:spcPct val="0"/>
            </a:spcBef>
            <a:spcAft>
              <a:spcPts val="0"/>
            </a:spcAft>
            <a:buNone/>
          </a:pPr>
          <a:r>
            <a:rPr lang="en-US" sz="1400" kern="1200" dirty="0"/>
            <a:t>101 </a:t>
          </a:r>
          <a:r>
            <a:rPr lang="en-US" sz="1400" kern="1200" dirty="0">
              <a:sym typeface="Wingdings" panose="05000000000000000000" pitchFamily="2" charset="2"/>
            </a:rPr>
            <a:t> 111 </a:t>
          </a:r>
          <a:r>
            <a:rPr lang="en-US" sz="1400" kern="1200" dirty="0"/>
            <a:t> &amp;  1001 </a:t>
          </a:r>
          <a:r>
            <a:rPr lang="en-US" sz="1400" kern="1200" dirty="0">
              <a:sym typeface="Wingdings" panose="05000000000000000000" pitchFamily="2" charset="2"/>
            </a:rPr>
            <a:t></a:t>
          </a:r>
          <a:r>
            <a:rPr lang="en-US" sz="1400" kern="1200" dirty="0"/>
            <a:t> 1111</a:t>
          </a:r>
        </a:p>
      </dsp:txBody>
      <dsp:txXfrm>
        <a:off x="1701047" y="0"/>
        <a:ext cx="3334935" cy="478942"/>
      </dsp:txXfrm>
    </dsp:sp>
    <dsp:sp modelId="{010F66CE-98BD-4800-ACE1-BE56AF2153C7}">
      <dsp:nvSpPr>
        <dsp:cNvPr id="0" name=""/>
        <dsp:cNvSpPr/>
      </dsp:nvSpPr>
      <dsp:spPr>
        <a:xfrm>
          <a:off x="4894066" y="0"/>
          <a:ext cx="4093739"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dirty="0"/>
            <a:t>AND all masks, </a:t>
          </a:r>
        </a:p>
        <a:p>
          <a:pPr marL="0" lvl="0" indent="0" algn="ctr" defTabSz="622300">
            <a:lnSpc>
              <a:spcPct val="90000"/>
            </a:lnSpc>
            <a:spcBef>
              <a:spcPct val="0"/>
            </a:spcBef>
            <a:spcAft>
              <a:spcPts val="0"/>
            </a:spcAft>
            <a:buNone/>
          </a:pPr>
          <a:r>
            <a:rPr lang="en-US" sz="1400" kern="1200" dirty="0"/>
            <a:t>ACCEPT iff number of ‘1’ </a:t>
          </a:r>
          <a:r>
            <a:rPr lang="en-US" sz="1400" kern="1200" dirty="0">
              <a:latin typeface="Consolas" panose="020B0609020204030204" pitchFamily="49" charset="0"/>
              <a:cs typeface="Consolas" panose="020B0609020204030204" pitchFamily="49" charset="0"/>
            </a:rPr>
            <a:t>≤ Threshold</a:t>
          </a:r>
          <a:endParaRPr lang="en-US" sz="1400" kern="1200" dirty="0"/>
        </a:p>
      </dsp:txBody>
      <dsp:txXfrm>
        <a:off x="5133537" y="0"/>
        <a:ext cx="3614797" cy="4789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480" y="0"/>
          <a:ext cx="1842484"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dirty="0"/>
            <a:t>Generate 2E+1 masks</a:t>
          </a:r>
        </a:p>
      </dsp:txBody>
      <dsp:txXfrm>
        <a:off x="239951" y="0"/>
        <a:ext cx="1363542" cy="478942"/>
      </dsp:txXfrm>
    </dsp:sp>
    <dsp:sp modelId="{B3F34F1A-EBD5-4210-B039-278AB970AC0A}">
      <dsp:nvSpPr>
        <dsp:cNvPr id="0" name=""/>
        <dsp:cNvSpPr/>
      </dsp:nvSpPr>
      <dsp:spPr>
        <a:xfrm>
          <a:off x="1461576" y="0"/>
          <a:ext cx="3813877"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dirty="0"/>
            <a:t>Amend random zeros: </a:t>
          </a:r>
        </a:p>
        <a:p>
          <a:pPr marL="0" lvl="0" indent="0" algn="ctr" defTabSz="622300">
            <a:lnSpc>
              <a:spcPct val="90000"/>
            </a:lnSpc>
            <a:spcBef>
              <a:spcPct val="0"/>
            </a:spcBef>
            <a:spcAft>
              <a:spcPts val="0"/>
            </a:spcAft>
            <a:buNone/>
          </a:pPr>
          <a:r>
            <a:rPr lang="en-US" sz="1400" kern="1200" dirty="0"/>
            <a:t>101 </a:t>
          </a:r>
          <a:r>
            <a:rPr lang="en-US" sz="1400" kern="1200" dirty="0">
              <a:sym typeface="Wingdings" panose="05000000000000000000" pitchFamily="2" charset="2"/>
            </a:rPr>
            <a:t> 111 </a:t>
          </a:r>
          <a:r>
            <a:rPr lang="en-US" sz="1400" kern="1200" dirty="0"/>
            <a:t> &amp;  1001 </a:t>
          </a:r>
          <a:r>
            <a:rPr lang="en-US" sz="1400" kern="1200" dirty="0">
              <a:sym typeface="Wingdings" panose="05000000000000000000" pitchFamily="2" charset="2"/>
            </a:rPr>
            <a:t></a:t>
          </a:r>
          <a:r>
            <a:rPr lang="en-US" sz="1400" kern="1200" dirty="0"/>
            <a:t> 1111</a:t>
          </a:r>
        </a:p>
      </dsp:txBody>
      <dsp:txXfrm>
        <a:off x="1701047" y="0"/>
        <a:ext cx="3334935" cy="478942"/>
      </dsp:txXfrm>
    </dsp:sp>
    <dsp:sp modelId="{010F66CE-98BD-4800-ACE1-BE56AF2153C7}">
      <dsp:nvSpPr>
        <dsp:cNvPr id="0" name=""/>
        <dsp:cNvSpPr/>
      </dsp:nvSpPr>
      <dsp:spPr>
        <a:xfrm>
          <a:off x="4894066" y="0"/>
          <a:ext cx="4093739"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dirty="0"/>
            <a:t>AND all masks, </a:t>
          </a:r>
        </a:p>
        <a:p>
          <a:pPr marL="0" lvl="0" indent="0" algn="ctr" defTabSz="622300">
            <a:lnSpc>
              <a:spcPct val="90000"/>
            </a:lnSpc>
            <a:spcBef>
              <a:spcPct val="0"/>
            </a:spcBef>
            <a:spcAft>
              <a:spcPts val="0"/>
            </a:spcAft>
            <a:buNone/>
          </a:pPr>
          <a:r>
            <a:rPr lang="en-US" sz="1400" kern="1200" dirty="0"/>
            <a:t>ACCEPT iff number of ‘1’ </a:t>
          </a:r>
          <a:r>
            <a:rPr lang="en-US" sz="1400" kern="1200" dirty="0">
              <a:latin typeface="Consolas" panose="020B0609020204030204" pitchFamily="49" charset="0"/>
              <a:cs typeface="Consolas" panose="020B0609020204030204" pitchFamily="49" charset="0"/>
            </a:rPr>
            <a:t>≤ Threshold</a:t>
          </a:r>
          <a:endParaRPr lang="en-US" sz="1400" kern="1200" dirty="0"/>
        </a:p>
      </dsp:txBody>
      <dsp:txXfrm>
        <a:off x="5133537" y="0"/>
        <a:ext cx="3614797" cy="47894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0EF95D2-65B3-BC4E-8994-D9482C31473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07480074-238B-C845-9DF1-E3B8736938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atin typeface="Arial" charset="0"/>
                <a:ea typeface="ＭＳ Ｐゴシック" charset="-128"/>
              </a:defRPr>
            </a:lvl1pPr>
          </a:lstStyle>
          <a:p>
            <a:pPr>
              <a:defRPr/>
            </a:pPr>
            <a:fld id="{D9B9FAA0-F3AA-164C-A8BD-BFC7CCCEAE52}" type="datetimeFigureOut">
              <a:rPr lang="en-US"/>
              <a:pPr>
                <a:defRPr/>
              </a:pPr>
              <a:t>11/13/22</a:t>
            </a:fld>
            <a:endParaRPr lang="en-US"/>
          </a:p>
        </p:txBody>
      </p:sp>
      <p:sp>
        <p:nvSpPr>
          <p:cNvPr id="4" name="Footer Placeholder 3">
            <a:extLst>
              <a:ext uri="{FF2B5EF4-FFF2-40B4-BE49-F238E27FC236}">
                <a16:creationId xmlns:a16="http://schemas.microsoft.com/office/drawing/2014/main" id="{64D1350C-FD2B-E248-96CE-E06DB4CA70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4FC9C76E-AF9C-0049-9FFB-63472F0B4A6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atin typeface="Arial" charset="0"/>
                <a:ea typeface="ＭＳ Ｐゴシック" charset="-128"/>
              </a:defRPr>
            </a:lvl1pPr>
          </a:lstStyle>
          <a:p>
            <a:pPr>
              <a:defRPr/>
            </a:pPr>
            <a:fld id="{56CEAE43-671A-134F-A694-642B51FC3676}" type="slidenum">
              <a:rPr lang="en-US"/>
              <a:pPr>
                <a:defRPr/>
              </a:pPr>
              <a:t>‹#›</a:t>
            </a:fld>
            <a:endParaRPr lang="en-US"/>
          </a:p>
        </p:txBody>
      </p:sp>
    </p:spTree>
    <p:extLst>
      <p:ext uri="{BB962C8B-B14F-4D97-AF65-F5344CB8AC3E}">
        <p14:creationId xmlns:p14="http://schemas.microsoft.com/office/powerpoint/2010/main" val="18002560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6C4613C-2A39-F64E-84B3-3F6A11D93F5C}"/>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61BAA2B-7F55-B545-81D8-BC58BCB6AAC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7F6B843C-A49F-BB4F-9599-3D41488860B0}" type="datetime1">
              <a:rPr lang="en-US" altLang="en-US"/>
              <a:pPr>
                <a:defRPr/>
              </a:pPr>
              <a:t>11/13/22</a:t>
            </a:fld>
            <a:endParaRPr lang="en-US" altLang="en-US"/>
          </a:p>
        </p:txBody>
      </p:sp>
      <p:sp>
        <p:nvSpPr>
          <p:cNvPr id="4" name="Slide Image Placeholder 3">
            <a:extLst>
              <a:ext uri="{FF2B5EF4-FFF2-40B4-BE49-F238E27FC236}">
                <a16:creationId xmlns:a16="http://schemas.microsoft.com/office/drawing/2014/main" id="{3987A64C-9D1C-0947-8690-7A7364BA5D2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2047D10F-1509-E044-9AEB-E169ACB27834}"/>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37BEBF0-B94A-A74D-8C8F-7CA6F41590C3}"/>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0BBA436-1CB7-B144-9089-6AE4863D9DC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87973AD7-D932-2641-9FAC-D90A34A34A63}" type="slidenum">
              <a:rPr lang="en-US" altLang="en-US"/>
              <a:pPr>
                <a:defRPr/>
              </a:pPr>
              <a:t>‹#›</a:t>
            </a:fld>
            <a:endParaRPr lang="en-US" altLang="en-US"/>
          </a:p>
        </p:txBody>
      </p:sp>
    </p:spTree>
    <p:extLst>
      <p:ext uri="{BB962C8B-B14F-4D97-AF65-F5344CB8AC3E}">
        <p14:creationId xmlns:p14="http://schemas.microsoft.com/office/powerpoint/2010/main" val="21094956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15740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the help of another right-shifted </a:t>
            </a:r>
            <a:r>
              <a:rPr lang="en-US" baseline="0" dirty="0"/>
              <a:t>copy of the original sequence, we can have more similarities between the two sequences. Think about other scenarios where you have an insertion? Or a combination of deletion and insertion?</a:t>
            </a:r>
          </a:p>
        </p:txBody>
      </p:sp>
      <p:sp>
        <p:nvSpPr>
          <p:cNvPr id="4" name="Slide Number Placeholder 3"/>
          <p:cNvSpPr>
            <a:spLocks noGrp="1"/>
          </p:cNvSpPr>
          <p:nvPr>
            <p:ph type="sldNum" sz="quarter" idx="10"/>
          </p:nvPr>
        </p:nvSpPr>
        <p:spPr/>
        <p:txBody>
          <a:bodyPr/>
          <a:lstStyle/>
          <a:p>
            <a:fld id="{0CF094C5-460E-475C-89A4-E8FF9BE715E8}"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839249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the best of our knowledge, SHD</a:t>
            </a:r>
            <a:r>
              <a:rPr lang="en-US" baseline="0" dirty="0"/>
              <a:t> is the fastest CPU-based filter. It depends on the fact the a deleted character causes all trailing characters to be shifted to the left direction. To correctly pairwise compare this sequence, we need to shift it back to the right direction then compare. Generally we need 2E shifts to compare any two sequences regardless the edit is insertion or deletion. </a:t>
            </a:r>
          </a:p>
          <a:p>
            <a:endParaRPr lang="en-US" baseline="0" dirty="0"/>
          </a:p>
          <a:p>
            <a:r>
              <a:rPr lang="en-US" baseline="0" dirty="0"/>
              <a:t>GateKeeper is another recent filter that uses FPGA to improve the speed and the read length support of SHD.</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17</a:t>
            </a:fld>
            <a:endParaRPr lang="en-US" dirty="0"/>
          </a:p>
        </p:txBody>
      </p:sp>
    </p:spTree>
    <p:extLst>
      <p:ext uri="{BB962C8B-B14F-4D97-AF65-F5344CB8AC3E}">
        <p14:creationId xmlns:p14="http://schemas.microsoft.com/office/powerpoint/2010/main" val="2719106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computing the binary matrix of GateKeeper, we need to backtrack</a:t>
            </a:r>
            <a:r>
              <a:rPr lang="en-US" baseline="0" dirty="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9012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the best of our knowledge, SHD</a:t>
            </a:r>
            <a:r>
              <a:rPr lang="en-US" baseline="0" dirty="0"/>
              <a:t> is the fastest CPU-based filter. It depends on the fact the a deleted character causes all trailing characters to be shifted to the left direction. To correctly pairwise compare this sequence, we need to shift it back to the right direction then compare. Generally we need 2E shifts to compare any two sequences regardless the edit is insertion or deletion. </a:t>
            </a:r>
          </a:p>
          <a:p>
            <a:endParaRPr lang="en-US" baseline="0" dirty="0"/>
          </a:p>
          <a:p>
            <a:r>
              <a:rPr lang="en-US" baseline="0" dirty="0"/>
              <a:t>GateKeeper is another recent filter that uses FPGA to improve the speed and the read length support of SHD.</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19</a:t>
            </a:fld>
            <a:endParaRPr lang="en-US" dirty="0"/>
          </a:p>
        </p:txBody>
      </p:sp>
    </p:spTree>
    <p:extLst>
      <p:ext uri="{BB962C8B-B14F-4D97-AF65-F5344CB8AC3E}">
        <p14:creationId xmlns:p14="http://schemas.microsoft.com/office/powerpoint/2010/main" val="3468288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a:t>
            </a:r>
            <a:r>
              <a:rPr lang="en-US" baseline="0" dirty="0"/>
              <a:t> to achieve a filter that is even much faster than the banded alignment algorithm?</a:t>
            </a:r>
          </a:p>
          <a:p>
            <a:endParaRPr lang="en-US" baseline="0" dirty="0"/>
          </a:p>
          <a:p>
            <a:r>
              <a:rPr lang="en-US" baseline="0" dirty="0"/>
              <a:t>1- Removing the data dependencies between the cells of the dynamic programming matrix.</a:t>
            </a:r>
          </a:p>
          <a:p>
            <a:r>
              <a:rPr lang="en-US" baseline="0" dirty="0"/>
              <a:t>In NW algorithm, each cell depends on three pre-computed cells (top, diagonal, and left cells). This restricts the way we computed the entire matrix (left to right, or top to bottom, or anti-diagonal), which limits the parallelism effort. In GateKeeper, we just perform a pairwise comparison (ZERO means a match and ONE means a mismatch). NO data dependencies in GateKeeper!!</a:t>
            </a:r>
          </a:p>
          <a:p>
            <a:r>
              <a:rPr lang="en-US" baseline="0" dirty="0"/>
              <a:t>2- Generating a binary matrix and backtrack the solution using only bitwise operations.</a:t>
            </a:r>
          </a:p>
        </p:txBody>
      </p:sp>
      <p:sp>
        <p:nvSpPr>
          <p:cNvPr id="4" name="Slide Number Placeholder 3"/>
          <p:cNvSpPr>
            <a:spLocks noGrp="1"/>
          </p:cNvSpPr>
          <p:nvPr>
            <p:ph type="sldNum" sz="quarter" idx="10"/>
          </p:nvPr>
        </p:nvSpPr>
        <p:spPr/>
        <p:txBody>
          <a:bodyPr/>
          <a:lstStyle/>
          <a:p>
            <a:fld id="{0CF094C5-460E-475C-89A4-E8FF9BE715E8}"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7998517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a:t>
            </a:r>
            <a:r>
              <a:rPr lang="en-US" baseline="0" dirty="0"/>
              <a:t> basically we have three main steps in GateKeeper:</a:t>
            </a:r>
          </a:p>
          <a:p>
            <a:r>
              <a:rPr lang="en-US" baseline="0" dirty="0"/>
              <a:t>Step 1: Building the matrix that involves 2E shift registers (each diagonal bit-vector is generated by shifting the read then pairwise compare the shifted read with the reference), each of length =ReadLength. </a:t>
            </a:r>
          </a:p>
          <a:p>
            <a:endParaRPr lang="en-US" baseline="0" dirty="0"/>
          </a:p>
          <a:p>
            <a:r>
              <a:rPr lang="en-US" baseline="0" dirty="0"/>
              <a:t>Step 2: Cancelling the meaningless short zeros by changing them to ones (101 is changed to 111 and 1001 to 1111) using 5-input LUT of the VC709 FPGA. </a:t>
            </a:r>
          </a:p>
          <a:p>
            <a:endParaRPr lang="en-US" baseline="0" dirty="0"/>
          </a:p>
          <a:p>
            <a:r>
              <a:rPr lang="en-US" baseline="0" dirty="0"/>
              <a:t>Step 3: AND all vectors and count the number of zeros in the AND mask.</a:t>
            </a:r>
            <a:endParaRPr lang="en-US" dirty="0"/>
          </a:p>
          <a:p>
            <a:endParaRPr lang="en-US" dirty="0"/>
          </a:p>
          <a:p>
            <a:r>
              <a:rPr lang="en-US" dirty="0"/>
              <a:t>Alignment filters do not replace the alignment verification.</a:t>
            </a:r>
          </a:p>
          <a:p>
            <a:r>
              <a:rPr lang="en-US" dirty="0"/>
              <a:t>Alignment filters eliminate most of incorrect mappings.</a:t>
            </a:r>
          </a:p>
          <a:p>
            <a:r>
              <a:rPr lang="en-US" dirty="0"/>
              <a:t>Alignment filters keep the correct (or nearly correct) mappings.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7319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 read length of 100 bp, we find that we can align each read against up to 16 different reference segments in parallel, without violating the timing constraints (e.g. maximum operating frequency). </a:t>
            </a:r>
          </a:p>
          <a:p>
            <a:r>
              <a:rPr lang="en-US" dirty="0"/>
              <a:t>For a read length of 300 bp, GateKeeper can process up to 8 alignments concurrently and use 91% of the available registers</a:t>
            </a:r>
          </a:p>
          <a:p>
            <a:endParaRPr lang="en-US" dirty="0"/>
          </a:p>
        </p:txBody>
      </p:sp>
      <p:sp>
        <p:nvSpPr>
          <p:cNvPr id="4" name="Slide Number Placeholder 3"/>
          <p:cNvSpPr>
            <a:spLocks noGrp="1"/>
          </p:cNvSpPr>
          <p:nvPr>
            <p:ph type="sldNum" sz="quarter" idx="5"/>
          </p:nvPr>
        </p:nvSpPr>
        <p:spPr/>
        <p:txBody>
          <a:bodyPr/>
          <a:lstStyle/>
          <a:p>
            <a:pPr>
              <a:defRPr/>
            </a:pPr>
            <a:fld id="{87973AD7-D932-2641-9FAC-D90A34A34A63}" type="slidenum">
              <a:rPr lang="en-US" altLang="en-US" smtClean="0"/>
              <a:pPr>
                <a:defRPr/>
              </a:pPr>
              <a:t>29</a:t>
            </a:fld>
            <a:endParaRPr lang="en-US" altLang="en-US" dirty="0"/>
          </a:p>
        </p:txBody>
      </p:sp>
    </p:spTree>
    <p:extLst>
      <p:ext uri="{BB962C8B-B14F-4D97-AF65-F5344CB8AC3E}">
        <p14:creationId xmlns:p14="http://schemas.microsoft.com/office/powerpoint/2010/main" val="16617322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we present the architecture of GateKeeper. </a:t>
            </a:r>
            <a:r>
              <a:rPr lang="en-US" sz="1200" dirty="0"/>
              <a:t>Each </a:t>
            </a:r>
            <a:r>
              <a:rPr lang="en-US" sz="1200" b="1" dirty="0"/>
              <a:t>processing core is able to examine a single mapping in a single clock cycle.</a:t>
            </a:r>
            <a:r>
              <a:rPr lang="en-US" sz="1200" b="1" baseline="0" dirty="0"/>
              <a:t> </a:t>
            </a:r>
            <a:r>
              <a:rPr lang="en-US" sz="1200" dirty="0"/>
              <a:t>We integrate </a:t>
            </a:r>
            <a:r>
              <a:rPr lang="en-US" sz="1200" b="1" dirty="0"/>
              <a:t>many hardware processing cores in the architecture of GateKeeper </a:t>
            </a:r>
            <a:r>
              <a:rPr lang="en-US" sz="1200" dirty="0"/>
              <a:t>for examining many mappings in a parallel fashion.</a:t>
            </a:r>
            <a:r>
              <a:rPr lang="en-US" dirty="0"/>
              <a:t> T</a:t>
            </a:r>
            <a:r>
              <a:rPr lang="en-US" baseline="0" dirty="0"/>
              <a:t>he input read-reference pairs are transferred from the host to the FPGA via PCIe third generation 4-lane at the rate of 13.3 billion bases/sec. With this data throughput, we can have 16 processing cores work concurrently to examine 16 read-reference pairs. Our architecture occupies only 50% of the FPGA resource for a read length of 100 bp and 91% for a read length of 300 bp.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F094C5-460E-475C-89A4-E8FF9BE715E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73879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Hello, My name is Mohammed </a:t>
            </a:r>
            <a:r>
              <a:rPr lang="en-US" altLang="zh-CN" dirty="0" err="1"/>
              <a:t>Alser</a:t>
            </a:r>
            <a:r>
              <a:rPr lang="en-US" altLang="zh-CN" dirty="0"/>
              <a:t>, and I will be presenting </a:t>
            </a:r>
            <a:r>
              <a:rPr lang="en-US" altLang="zh-CN" dirty="0" err="1"/>
              <a:t>COVIDHunter</a:t>
            </a:r>
            <a:endParaRPr lang="zh-CN" altLang="en-US" dirty="0"/>
          </a:p>
        </p:txBody>
      </p:sp>
      <p:sp>
        <p:nvSpPr>
          <p:cNvPr id="4" name="灯片编号占位符 3"/>
          <p:cNvSpPr>
            <a:spLocks noGrp="1"/>
          </p:cNvSpPr>
          <p:nvPr>
            <p:ph type="sldNum" sz="quarter" idx="5"/>
          </p:nvPr>
        </p:nvSpPr>
        <p:spPr/>
        <p:txBody>
          <a:bodyPr/>
          <a:lstStyle/>
          <a:p>
            <a:fld id="{C0529AF4-9733-4245-A38E-6E2258071B12}" type="slidenum">
              <a:rPr lang="en-US" altLang="en-US" smtClean="0"/>
              <a:pPr/>
              <a:t>64</a:t>
            </a:fld>
            <a:endParaRPr lang="en-US" altLang="en-US"/>
          </a:p>
        </p:txBody>
      </p:sp>
    </p:spTree>
    <p:extLst>
      <p:ext uri="{BB962C8B-B14F-4D97-AF65-F5344CB8AC3E}">
        <p14:creationId xmlns:p14="http://schemas.microsoft.com/office/powerpoint/2010/main" val="120736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65</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149554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Hello, My name is Mohammed </a:t>
            </a:r>
            <a:r>
              <a:rPr lang="en-US" altLang="zh-CN" dirty="0" err="1"/>
              <a:t>Alser</a:t>
            </a:r>
            <a:r>
              <a:rPr lang="en-US" altLang="zh-CN" dirty="0"/>
              <a:t>, and I will be presenting </a:t>
            </a:r>
            <a:r>
              <a:rPr lang="en-US" altLang="zh-CN" dirty="0" err="1"/>
              <a:t>COVIDHunter</a:t>
            </a:r>
            <a:endParaRPr lang="zh-CN" altLang="en-US" dirty="0"/>
          </a:p>
        </p:txBody>
      </p:sp>
      <p:sp>
        <p:nvSpPr>
          <p:cNvPr id="4" name="灯片编号占位符 3"/>
          <p:cNvSpPr>
            <a:spLocks noGrp="1"/>
          </p:cNvSpPr>
          <p:nvPr>
            <p:ph type="sldNum" sz="quarter" idx="5"/>
          </p:nvPr>
        </p:nvSpPr>
        <p:spPr/>
        <p:txBody>
          <a:bodyPr/>
          <a:lstStyle/>
          <a:p>
            <a:fld id="{C0529AF4-9733-4245-A38E-6E2258071B12}" type="slidenum">
              <a:rPr lang="en-US" altLang="en-US" smtClean="0"/>
              <a:pPr/>
              <a:t>4</a:t>
            </a:fld>
            <a:endParaRPr lang="en-US" altLang="en-US"/>
          </a:p>
        </p:txBody>
      </p:sp>
    </p:spTree>
    <p:extLst>
      <p:ext uri="{BB962C8B-B14F-4D97-AF65-F5344CB8AC3E}">
        <p14:creationId xmlns:p14="http://schemas.microsoft.com/office/powerpoint/2010/main" val="3368535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rPr lang="en-US" sz="1200" b="0" dirty="0">
                <a:solidFill>
                  <a:schemeClr val="accent6"/>
                </a:solidFill>
                <a:latin typeface="Cambria" panose="02040503050406030204" pitchFamily="18" charset="0"/>
              </a:rPr>
              <a:t>No model is capable of simulating the pandemic while accounting for environmental conditions and considering a low number of assumptions.</a:t>
            </a:r>
          </a:p>
          <a:p>
            <a:r>
              <a:rPr lang="en-US" sz="1200" b="0" baseline="0" dirty="0">
                <a:solidFill>
                  <a:schemeClr val="accent6"/>
                </a:solidFill>
                <a:latin typeface="Cambria" panose="02040503050406030204" pitchFamily="18" charset="0"/>
              </a:rPr>
              <a:t>== click == </a:t>
            </a:r>
            <a:r>
              <a:rPr lang="en-US" b="1" baseline="0" dirty="0"/>
              <a:t>Our goal is to develop such a simulation model, and we call it </a:t>
            </a:r>
            <a:r>
              <a:rPr lang="en-US" b="1" baseline="0" dirty="0" err="1"/>
              <a:t>COVIDHunter</a:t>
            </a:r>
            <a:endParaRPr lang="en-US" b="1" baseline="0" dirty="0"/>
          </a:p>
          <a:p>
            <a:endParaRPr lang="en-US" b="1" baseline="0" dirty="0"/>
          </a:p>
          <a:p>
            <a:r>
              <a:rPr lang="en-US" sz="1200" b="0" baseline="0" dirty="0">
                <a:solidFill>
                  <a:schemeClr val="accent6"/>
                </a:solidFill>
                <a:latin typeface="Cambria" panose="02040503050406030204" pitchFamily="18" charset="0"/>
              </a:rPr>
              <a:t>== click ==  </a:t>
            </a:r>
            <a:r>
              <a:rPr lang="en-US" b="1" baseline="0" dirty="0"/>
              <a:t>Existing models either don’t provide future prediction and try to account for reporting delay or under-reporting.</a:t>
            </a:r>
          </a:p>
          <a:p>
            <a:r>
              <a:rPr lang="en-US" sz="1200" b="0" baseline="0" dirty="0">
                <a:solidFill>
                  <a:schemeClr val="accent6"/>
                </a:solidFill>
                <a:latin typeface="Cambria" panose="02040503050406030204" pitchFamily="18" charset="0"/>
              </a:rPr>
              <a:t>== click == Some other models provide inaccurate predictions and require large number of assumptions and parameters.</a:t>
            </a:r>
            <a:endParaRPr lang="en-US" sz="1200" b="1" baseline="0" dirty="0">
              <a:solidFill>
                <a:srgbClr val="00B050"/>
              </a:solidFill>
              <a:latin typeface="Cambria" panose="02040503050406030204" pitchFamily="18" charset="0"/>
            </a:endParaRPr>
          </a:p>
          <a:p>
            <a:endParaRPr lang="en-US" sz="1200" b="1" baseline="0" dirty="0">
              <a:solidFill>
                <a:srgbClr val="00B050"/>
              </a:solidFill>
              <a:latin typeface="Cambria" panose="02040503050406030204" pitchFamily="18" charset="0"/>
            </a:endParaRPr>
          </a:p>
          <a:p>
            <a:r>
              <a:rPr lang="en-US" sz="1200" b="0" baseline="0" dirty="0">
                <a:solidFill>
                  <a:schemeClr val="accent6"/>
                </a:solidFill>
                <a:latin typeface="Cambria" panose="02040503050406030204" pitchFamily="18" charset="0"/>
              </a:rPr>
              <a:t>== click == </a:t>
            </a:r>
            <a:r>
              <a:rPr lang="en-US" sz="1200" dirty="0">
                <a:solidFill>
                  <a:srgbClr val="00B050"/>
                </a:solidFill>
                <a:latin typeface="Cambria" panose="02040503050406030204" pitchFamily="18" charset="0"/>
              </a:rPr>
              <a:t>To improve this, we propose </a:t>
            </a:r>
            <a:r>
              <a:rPr lang="en-US" sz="1200" b="1" u="sng" dirty="0" err="1">
                <a:solidFill>
                  <a:srgbClr val="00B0F0"/>
                </a:solidFill>
                <a:latin typeface="Cambria" panose="02040503050406030204" pitchFamily="18" charset="0"/>
              </a:rPr>
              <a:t>COVIDHunter</a:t>
            </a:r>
            <a:r>
              <a:rPr lang="en-US" sz="1200" u="sng" dirty="0">
                <a:solidFill>
                  <a:srgbClr val="00B0F0"/>
                </a:solidFill>
                <a:latin typeface="Cambria" panose="02040503050406030204" pitchFamily="18" charset="0"/>
              </a:rPr>
              <a:t>:  </a:t>
            </a:r>
            <a:r>
              <a:rPr lang="en-US" sz="1200" b="0" baseline="0" dirty="0">
                <a:solidFill>
                  <a:schemeClr val="accent6"/>
                </a:solidFill>
                <a:latin typeface="Cambria" panose="02040503050406030204" pitchFamily="18" charset="0"/>
              </a:rPr>
              <a:t>The </a:t>
            </a:r>
            <a:r>
              <a:rPr lang="en-US" sz="1200" b="1" dirty="0">
                <a:solidFill>
                  <a:srgbClr val="00B0F0"/>
                </a:solidFill>
                <a:latin typeface="Cambria" panose="02040503050406030204" pitchFamily="18" charset="0"/>
              </a:rPr>
              <a:t>Key idea is to </a:t>
            </a:r>
            <a:r>
              <a:rPr lang="en-US" sz="1200" dirty="0">
                <a:solidFill>
                  <a:srgbClr val="00B0F0"/>
                </a:solidFill>
                <a:latin typeface="Cambria" panose="02040503050406030204" pitchFamily="18" charset="0"/>
              </a:rPr>
              <a:t>quantify the spread of COVID-19 by calculating the daily reproduction number based on </a:t>
            </a:r>
            <a:r>
              <a:rPr lang="en-US" sz="1800" dirty="0">
                <a:solidFill>
                  <a:srgbClr val="00B0F0"/>
                </a:solidFill>
                <a:latin typeface="Calibri" panose="020F0502020204030204" pitchFamily="34" charset="0"/>
                <a:cs typeface="Calibri" panose="020F0502020204030204" pitchFamily="34" charset="0"/>
              </a:rPr>
              <a:t>1) </a:t>
            </a:r>
            <a:r>
              <a:rPr lang="en-US" sz="1800" b="1" dirty="0">
                <a:solidFill>
                  <a:srgbClr val="00B0F0"/>
                </a:solidFill>
                <a:latin typeface="Calibri" panose="020F0502020204030204" pitchFamily="34" charset="0"/>
                <a:cs typeface="Calibri" panose="020F0502020204030204" pitchFamily="34" charset="0"/>
              </a:rPr>
              <a:t>mitigation</a:t>
            </a:r>
            <a:r>
              <a:rPr lang="en-US" sz="1800" dirty="0">
                <a:solidFill>
                  <a:srgbClr val="00B0F0"/>
                </a:solidFill>
                <a:latin typeface="Calibri" panose="020F0502020204030204" pitchFamily="34" charset="0"/>
                <a:cs typeface="Calibri" panose="020F0502020204030204" pitchFamily="34" charset="0"/>
              </a:rPr>
              <a:t> </a:t>
            </a:r>
            <a:r>
              <a:rPr lang="en-US" sz="1800" b="1" dirty="0">
                <a:solidFill>
                  <a:srgbClr val="00B0F0"/>
                </a:solidFill>
                <a:latin typeface="Calibri" panose="020F0502020204030204" pitchFamily="34" charset="0"/>
                <a:cs typeface="Calibri" panose="020F0502020204030204" pitchFamily="34" charset="0"/>
              </a:rPr>
              <a:t>measures</a:t>
            </a:r>
            <a:r>
              <a:rPr lang="en-US" sz="1800" dirty="0">
                <a:solidFill>
                  <a:srgbClr val="00B0F0"/>
                </a:solidFill>
                <a:latin typeface="Calibri" panose="020F0502020204030204" pitchFamily="34" charset="0"/>
                <a:cs typeface="Calibri" panose="020F0502020204030204" pitchFamily="34" charset="0"/>
              </a:rPr>
              <a:t>, 2) </a:t>
            </a:r>
            <a:r>
              <a:rPr lang="en-US" sz="1800" b="1" dirty="0">
                <a:solidFill>
                  <a:srgbClr val="00B0F0"/>
                </a:solidFill>
                <a:latin typeface="Calibri" panose="020F0502020204030204" pitchFamily="34" charset="0"/>
                <a:cs typeface="Calibri" panose="020F0502020204030204" pitchFamily="34" charset="0"/>
              </a:rPr>
              <a:t>environmental</a:t>
            </a:r>
            <a:r>
              <a:rPr lang="en-US" sz="1800" dirty="0">
                <a:solidFill>
                  <a:srgbClr val="00B0F0"/>
                </a:solidFill>
                <a:latin typeface="Calibri" panose="020F0502020204030204" pitchFamily="34" charset="0"/>
                <a:cs typeface="Calibri" panose="020F0502020204030204" pitchFamily="34" charset="0"/>
              </a:rPr>
              <a:t> </a:t>
            </a:r>
            <a:r>
              <a:rPr lang="en-US" sz="1800" b="1" dirty="0">
                <a:solidFill>
                  <a:srgbClr val="00B0F0"/>
                </a:solidFill>
                <a:latin typeface="Calibri" panose="020F0502020204030204" pitchFamily="34" charset="0"/>
                <a:cs typeface="Calibri" panose="020F0502020204030204" pitchFamily="34" charset="0"/>
              </a:rPr>
              <a:t>conditions</a:t>
            </a:r>
            <a:r>
              <a:rPr lang="en-US" sz="1800" dirty="0">
                <a:solidFill>
                  <a:srgbClr val="00B0F0"/>
                </a:solidFill>
                <a:latin typeface="Calibri" panose="020F0502020204030204" pitchFamily="34" charset="0"/>
                <a:cs typeface="Calibri" panose="020F0502020204030204" pitchFamily="34" charset="0"/>
              </a:rPr>
              <a:t>, 3) </a:t>
            </a:r>
            <a:r>
              <a:rPr lang="en-US" sz="1800" b="1" dirty="0">
                <a:solidFill>
                  <a:srgbClr val="00B0F0"/>
                </a:solidFill>
                <a:latin typeface="Calibri" panose="020F0502020204030204" pitchFamily="34" charset="0"/>
                <a:cs typeface="Calibri" panose="020F0502020204030204" pitchFamily="34" charset="0"/>
              </a:rPr>
              <a:t>population clustering </a:t>
            </a:r>
            <a:r>
              <a:rPr lang="en-US" sz="1800" dirty="0">
                <a:solidFill>
                  <a:srgbClr val="00B0F0"/>
                </a:solidFill>
                <a:latin typeface="Calibri" panose="020F0502020204030204" pitchFamily="34" charset="0"/>
                <a:cs typeface="Calibri" panose="020F0502020204030204" pitchFamily="34" charset="0"/>
              </a:rPr>
              <a:t>(</a:t>
            </a:r>
            <a:r>
              <a:rPr lang="en-US" sz="1800" dirty="0">
                <a:solidFill>
                  <a:srgbClr val="00B0F0"/>
                </a:solidFill>
                <a:latin typeface="Courier New" panose="02070309020205020404" pitchFamily="49" charset="0"/>
                <a:cs typeface="Courier New" panose="02070309020205020404" pitchFamily="49" charset="0"/>
              </a:rPr>
              <a:t>HEALTHY</a:t>
            </a:r>
            <a:r>
              <a:rPr lang="en-US" sz="1800" dirty="0">
                <a:solidFill>
                  <a:srgbClr val="00B0F0"/>
                </a:solidFill>
                <a:latin typeface="Calibri" panose="020F0502020204030204" pitchFamily="34" charset="0"/>
                <a:cs typeface="Calibri" panose="020F0502020204030204" pitchFamily="34" charset="0"/>
              </a:rPr>
              <a:t>, </a:t>
            </a:r>
            <a:r>
              <a:rPr lang="en-US" sz="1800" dirty="0">
                <a:solidFill>
                  <a:srgbClr val="00B0F0"/>
                </a:solidFill>
                <a:latin typeface="Courier New" panose="02070309020205020404" pitchFamily="49" charset="0"/>
                <a:cs typeface="Courier New" panose="02070309020205020404" pitchFamily="49" charset="0"/>
              </a:rPr>
              <a:t>INFECTED</a:t>
            </a:r>
            <a:r>
              <a:rPr lang="en-US" sz="1800" dirty="0">
                <a:solidFill>
                  <a:srgbClr val="00B0F0"/>
                </a:solidFill>
                <a:latin typeface="Calibri" panose="020F0502020204030204" pitchFamily="34" charset="0"/>
                <a:cs typeface="Calibri" panose="020F0502020204030204" pitchFamily="34" charset="0"/>
              </a:rPr>
              <a:t>, </a:t>
            </a:r>
            <a:r>
              <a:rPr lang="en-US" sz="1800" dirty="0">
                <a:solidFill>
                  <a:srgbClr val="00B0F0"/>
                </a:solidFill>
                <a:latin typeface="Courier New" panose="02070309020205020404" pitchFamily="49" charset="0"/>
                <a:cs typeface="Courier New" panose="02070309020205020404" pitchFamily="49" charset="0"/>
              </a:rPr>
              <a:t>CONTAGIOUS</a:t>
            </a:r>
            <a:r>
              <a:rPr lang="en-US" sz="1800" dirty="0">
                <a:solidFill>
                  <a:srgbClr val="00B0F0"/>
                </a:solidFill>
                <a:latin typeface="Calibri" panose="020F0502020204030204" pitchFamily="34" charset="0"/>
                <a:cs typeface="Calibri" panose="020F0502020204030204" pitchFamily="34" charset="0"/>
              </a:rPr>
              <a:t>, and </a:t>
            </a:r>
            <a:r>
              <a:rPr lang="en-US" sz="1800" dirty="0">
                <a:solidFill>
                  <a:srgbClr val="00B0F0"/>
                </a:solidFill>
                <a:latin typeface="Courier New" panose="02070309020205020404" pitchFamily="49" charset="0"/>
                <a:cs typeface="Courier New" panose="02070309020205020404" pitchFamily="49" charset="0"/>
              </a:rPr>
              <a:t>IMMUNE</a:t>
            </a:r>
            <a:r>
              <a:rPr lang="en-US" sz="1800" dirty="0">
                <a:solidFill>
                  <a:srgbClr val="00B0F0"/>
                </a:solidFill>
                <a:latin typeface="Calibri" panose="020F0502020204030204" pitchFamily="34" charset="0"/>
                <a:cs typeface="Calibri" panose="020F0502020204030204" pitchFamily="34" charset="0"/>
              </a:rPr>
              <a:t>), and 4) </a:t>
            </a:r>
            <a:r>
              <a:rPr lang="en-US" sz="1800" b="1" dirty="0">
                <a:solidFill>
                  <a:srgbClr val="00B0F0"/>
                </a:solidFill>
                <a:latin typeface="Calibri" panose="020F0502020204030204" pitchFamily="34" charset="0"/>
                <a:cs typeface="Calibri" panose="020F0502020204030204" pitchFamily="34" charset="0"/>
              </a:rPr>
              <a:t>infected travelers</a:t>
            </a:r>
            <a:r>
              <a:rPr lang="en-US" sz="1800" dirty="0">
                <a:solidFill>
                  <a:srgbClr val="00B0F0"/>
                </a:solidFill>
                <a:latin typeface="Calibri" panose="020F0502020204030204" pitchFamily="34" charset="0"/>
                <a:cs typeface="Calibri" panose="020F0502020204030204" pitchFamily="34" charset="0"/>
              </a:rPr>
              <a:t>.</a:t>
            </a:r>
          </a:p>
          <a:p>
            <a:r>
              <a:rPr lang="en-US" sz="1800" b="0" baseline="0" dirty="0">
                <a:solidFill>
                  <a:schemeClr val="accent6"/>
                </a:solidFill>
                <a:latin typeface="Cambria" panose="02040503050406030204" pitchFamily="18" charset="0"/>
              </a:rPr>
              <a:t>== click == </a:t>
            </a:r>
            <a:r>
              <a:rPr lang="en-US" sz="1800" dirty="0">
                <a:solidFill>
                  <a:srgbClr val="00B0F0"/>
                </a:solidFill>
                <a:latin typeface="Calibri" panose="020F0502020204030204" pitchFamily="34" charset="0"/>
                <a:cs typeface="Calibri" panose="020F0502020204030204" pitchFamily="34" charset="0"/>
              </a:rPr>
              <a:t>We also use </a:t>
            </a:r>
            <a:r>
              <a:rPr lang="en-US" sz="1800" b="1" dirty="0">
                <a:solidFill>
                  <a:srgbClr val="00B0F0"/>
                </a:solidFill>
                <a:latin typeface="Calibri" panose="020F0502020204030204" pitchFamily="34" charset="0"/>
                <a:cs typeface="Calibri" panose="020F0502020204030204" pitchFamily="34" charset="0"/>
              </a:rPr>
              <a:t>historical</a:t>
            </a:r>
            <a:r>
              <a:rPr lang="en-US" sz="1800" dirty="0">
                <a:solidFill>
                  <a:srgbClr val="00B0F0"/>
                </a:solidFill>
                <a:latin typeface="Calibri" panose="020F0502020204030204" pitchFamily="34" charset="0"/>
                <a:cs typeface="Calibri" panose="020F0502020204030204" pitchFamily="34" charset="0"/>
              </a:rPr>
              <a:t> COVID-19 </a:t>
            </a:r>
            <a:r>
              <a:rPr lang="en-US" sz="1800" b="1" dirty="0">
                <a:solidFill>
                  <a:srgbClr val="00B0F0"/>
                </a:solidFill>
                <a:latin typeface="Calibri" panose="020F0502020204030204" pitchFamily="34" charset="0"/>
                <a:cs typeface="Calibri" panose="020F0502020204030204" pitchFamily="34" charset="0"/>
              </a:rPr>
              <a:t>hospitalizations-to-cases</a:t>
            </a:r>
            <a:r>
              <a:rPr lang="en-US" sz="1800" dirty="0">
                <a:solidFill>
                  <a:srgbClr val="00B0F0"/>
                </a:solidFill>
                <a:latin typeface="Calibri" panose="020F0502020204030204" pitchFamily="34" charset="0"/>
                <a:cs typeface="Calibri" panose="020F0502020204030204" pitchFamily="34" charset="0"/>
              </a:rPr>
              <a:t> and </a:t>
            </a:r>
            <a:r>
              <a:rPr lang="en-US" sz="1800" b="1" dirty="0">
                <a:solidFill>
                  <a:srgbClr val="00B0F0"/>
                </a:solidFill>
                <a:latin typeface="Calibri" panose="020F0502020204030204" pitchFamily="34" charset="0"/>
                <a:cs typeface="Calibri" panose="020F0502020204030204" pitchFamily="34" charset="0"/>
              </a:rPr>
              <a:t>deaths-to-cases ratios </a:t>
            </a:r>
            <a:r>
              <a:rPr lang="en-US" sz="1800" dirty="0">
                <a:solidFill>
                  <a:srgbClr val="00B0F0"/>
                </a:solidFill>
                <a:latin typeface="Calibri" panose="020F0502020204030204" pitchFamily="34" charset="0"/>
                <a:cs typeface="Calibri" panose="020F0502020204030204" pitchFamily="34" charset="0"/>
              </a:rPr>
              <a:t>for calculating the number of hospitalizations and deaths.</a:t>
            </a:r>
          </a:p>
          <a:p>
            <a:endParaRPr lang="en-US" sz="1800" dirty="0">
              <a:solidFill>
                <a:srgbClr val="00B0F0"/>
              </a:solidFill>
              <a:latin typeface="Calibri" panose="020F0502020204030204" pitchFamily="34" charset="0"/>
              <a:cs typeface="Calibri" panose="020F0502020204030204" pitchFamily="34" charset="0"/>
            </a:endParaRPr>
          </a:p>
          <a:p>
            <a:pPr marL="182166" indent="-274320">
              <a:lnSpc>
                <a:spcPts val="1700"/>
              </a:lnSpc>
              <a:spcBef>
                <a:spcPts val="400"/>
              </a:spcBef>
            </a:pPr>
            <a:r>
              <a:rPr lang="en-US" sz="2000" u="sng" dirty="0">
                <a:solidFill>
                  <a:srgbClr val="B21B1C"/>
                </a:solidFill>
                <a:latin typeface="Calibri" panose="020F0502020204030204" pitchFamily="34" charset="0"/>
                <a:cs typeface="Calibri" panose="020F0502020204030204" pitchFamily="34" charset="0"/>
              </a:rPr>
              <a:t>Key results:</a:t>
            </a:r>
          </a:p>
          <a:p>
            <a:pPr marL="182166" indent="-274320">
              <a:lnSpc>
                <a:spcPts val="1700"/>
              </a:lnSpc>
              <a:spcBef>
                <a:spcPts val="400"/>
              </a:spcBef>
            </a:pPr>
            <a:r>
              <a:rPr lang="en-US" sz="1800" b="0" baseline="0" dirty="0">
                <a:solidFill>
                  <a:schemeClr val="accent6"/>
                </a:solidFill>
                <a:latin typeface="Cambria" panose="02040503050406030204" pitchFamily="18" charset="0"/>
              </a:rPr>
              <a:t>== click == </a:t>
            </a:r>
            <a:r>
              <a:rPr lang="en-US" sz="1800" b="0" baseline="0" dirty="0" err="1">
                <a:solidFill>
                  <a:schemeClr val="accent6"/>
                </a:solidFill>
                <a:latin typeface="Cambria" panose="02040503050406030204" pitchFamily="18" charset="0"/>
              </a:rPr>
              <a:t>COVIDHunter</a:t>
            </a:r>
            <a:r>
              <a:rPr lang="en-US" sz="1800" b="0" baseline="0" dirty="0">
                <a:solidFill>
                  <a:schemeClr val="accent6"/>
                </a:solidFill>
                <a:latin typeface="Cambria" panose="02040503050406030204" pitchFamily="18" charset="0"/>
              </a:rPr>
              <a:t> provides </a:t>
            </a:r>
            <a:r>
              <a:rPr lang="en-US" sz="1800" dirty="0">
                <a:solidFill>
                  <a:srgbClr val="B31B1B"/>
                </a:solidFill>
                <a:latin typeface="Calibri" panose="020F0502020204030204" pitchFamily="34" charset="0"/>
                <a:cs typeface="Calibri" panose="020F0502020204030204" pitchFamily="34" charset="0"/>
              </a:rPr>
              <a:t>more accurate estimation with no prediction delay, compared to prominent policy-making models (IBZ, LSHTM, ICL, and IHME).</a:t>
            </a:r>
          </a:p>
          <a:p>
            <a:pPr marL="182166" indent="-274320">
              <a:lnSpc>
                <a:spcPts val="1700"/>
              </a:lnSpc>
              <a:spcBef>
                <a:spcPts val="400"/>
              </a:spcBef>
            </a:pPr>
            <a:r>
              <a:rPr lang="en-US" sz="1800" b="0" baseline="0" dirty="0">
                <a:solidFill>
                  <a:schemeClr val="accent6"/>
                </a:solidFill>
                <a:latin typeface="Cambria" panose="02040503050406030204" pitchFamily="18" charset="0"/>
              </a:rPr>
              <a:t>== click == </a:t>
            </a:r>
            <a:r>
              <a:rPr lang="en-US" sz="1800" dirty="0">
                <a:solidFill>
                  <a:srgbClr val="B31B1B"/>
                </a:solidFill>
                <a:latin typeface="Calibri" panose="020F0502020204030204" pitchFamily="34" charset="0"/>
                <a:cs typeface="Calibri" panose="020F0502020204030204" pitchFamily="34" charset="0"/>
              </a:rPr>
              <a:t>For each 1◦C rise in daytime temperature, there is a 3.67% decrease in the daily number of confirmed cases.</a:t>
            </a:r>
          </a:p>
          <a:p>
            <a:pPr marL="182166" indent="-274320">
              <a:lnSpc>
                <a:spcPts val="1700"/>
              </a:lnSpc>
              <a:spcBef>
                <a:spcPts val="400"/>
              </a:spcBef>
            </a:pPr>
            <a:r>
              <a:rPr lang="en-US" sz="1800" b="0" baseline="0" dirty="0">
                <a:solidFill>
                  <a:schemeClr val="accent6"/>
                </a:solidFill>
                <a:latin typeface="Cambria" panose="02040503050406030204" pitchFamily="18" charset="0"/>
              </a:rPr>
              <a:t>== click == </a:t>
            </a:r>
            <a:r>
              <a:rPr lang="en-US" sz="1800" dirty="0">
                <a:solidFill>
                  <a:srgbClr val="B31B1B"/>
                </a:solidFill>
                <a:latin typeface="Calibri" panose="020F0502020204030204" pitchFamily="34" charset="0"/>
                <a:cs typeface="Calibri" panose="020F0502020204030204" pitchFamily="34" charset="0"/>
              </a:rPr>
              <a:t>Easy to use and flexible to configure due to the simple modeling approach that uses a small number of parameters.</a:t>
            </a:r>
          </a:p>
        </p:txBody>
      </p:sp>
      <p:sp>
        <p:nvSpPr>
          <p:cNvPr id="4" name="Slide Number Placeholder 3"/>
          <p:cNvSpPr>
            <a:spLocks noGrp="1"/>
          </p:cNvSpPr>
          <p:nvPr>
            <p:ph type="sldNum" sz="quarter" idx="10"/>
          </p:nvPr>
        </p:nvSpPr>
        <p:spPr/>
        <p:txBody>
          <a:bodyPr/>
          <a:lstStyle/>
          <a:p>
            <a:fld id="{35E676A0-33B1-4B4B-B1AA-B0B917FCAA93}" type="slidenum">
              <a:rPr lang="en-US" smtClean="0"/>
              <a:t>5</a:t>
            </a:fld>
            <a:endParaRPr lang="en-US"/>
          </a:p>
        </p:txBody>
      </p:sp>
    </p:spTree>
    <p:extLst>
      <p:ext uri="{BB962C8B-B14F-4D97-AF65-F5344CB8AC3E}">
        <p14:creationId xmlns:p14="http://schemas.microsoft.com/office/powerpoint/2010/main" val="1122812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a:t>
            </a:r>
          </a:p>
        </p:txBody>
      </p:sp>
      <p:sp>
        <p:nvSpPr>
          <p:cNvPr id="4" name="Slide Number Placeholder 3"/>
          <p:cNvSpPr>
            <a:spLocks noGrp="1"/>
          </p:cNvSpPr>
          <p:nvPr>
            <p:ph type="sldNum" sz="quarter" idx="5"/>
          </p:nvPr>
        </p:nvSpPr>
        <p:spPr/>
        <p:txBody>
          <a:bodyPr/>
          <a:lstStyle/>
          <a:p>
            <a:fld id="{47139A41-7A76-1D40-B3BE-29B670EC38FE}" type="slidenum">
              <a:rPr lang="en-US" smtClean="0"/>
              <a:t>6</a:t>
            </a:fld>
            <a:endParaRPr lang="en-US"/>
          </a:p>
        </p:txBody>
      </p:sp>
    </p:spTree>
    <p:extLst>
      <p:ext uri="{BB962C8B-B14F-4D97-AF65-F5344CB8AC3E}">
        <p14:creationId xmlns:p14="http://schemas.microsoft.com/office/powerpoint/2010/main" val="1835713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Ideal pre-alignment filter should be both accurate and fast:</a:t>
            </a:r>
          </a:p>
          <a:p>
            <a:r>
              <a:rPr lang="en-US" sz="1200" kern="1200" dirty="0">
                <a:solidFill>
                  <a:schemeClr val="tx1"/>
                </a:solidFill>
                <a:effectLst/>
                <a:latin typeface="+mn-lt"/>
                <a:ea typeface="+mn-ea"/>
                <a:cs typeface="+mn-cs"/>
              </a:rPr>
              <a:t>1- Faster</a:t>
            </a:r>
            <a:r>
              <a:rPr lang="en-US" sz="1200" kern="1200" baseline="0" dirty="0">
                <a:solidFill>
                  <a:schemeClr val="tx1"/>
                </a:solidFill>
                <a:effectLst/>
                <a:latin typeface="+mn-lt"/>
                <a:ea typeface="+mn-ea"/>
                <a:cs typeface="+mn-cs"/>
              </a:rPr>
              <a:t> than typical aligners</a:t>
            </a:r>
            <a:r>
              <a:rPr lang="en-US" sz="1200" kern="1200" dirty="0">
                <a:solidFill>
                  <a:schemeClr val="tx1"/>
                </a:solidFill>
                <a:effectLst/>
                <a:latin typeface="+mn-lt"/>
                <a:ea typeface="+mn-ea"/>
                <a:cs typeface="+mn-cs"/>
              </a:rPr>
              <a:t> to compensate the computation overhead introduced by its filtering technique (as we added an extra filtering stage).</a:t>
            </a:r>
            <a:endParaRPr lang="en-US" dirty="0"/>
          </a:p>
          <a:p>
            <a:r>
              <a:rPr lang="en-US" dirty="0"/>
              <a:t>2- We</a:t>
            </a:r>
            <a:r>
              <a:rPr lang="en-US" baseline="0" dirty="0"/>
              <a:t> define the accuracy of pre-alignment filtering as follows: It’s the ability of the filter to reject most of the incorrect mappings (i.e., maximizing the true reject rate and minimizing the false accept rate) while keeping all the correct ones (i.e., zero false reject rate). </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10</a:t>
            </a:fld>
            <a:endParaRPr lang="en-US" dirty="0"/>
          </a:p>
        </p:txBody>
      </p:sp>
    </p:spTree>
    <p:extLst>
      <p:ext uri="{BB962C8B-B14F-4D97-AF65-F5344CB8AC3E}">
        <p14:creationId xmlns:p14="http://schemas.microsoft.com/office/powerpoint/2010/main" val="1379087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bridge the widening gap between the sequencer</a:t>
            </a:r>
            <a:r>
              <a:rPr lang="en-US" baseline="0" dirty="0"/>
              <a:t> &amp; the </a:t>
            </a:r>
            <a:r>
              <a:rPr lang="en-US" dirty="0"/>
              <a:t>mapper,</a:t>
            </a:r>
            <a:r>
              <a:rPr lang="en-US" baseline="0" dirty="0"/>
              <a:t> we propose the concept of pre-alignment filtering. We added a new examination step before the accurate alignment step. The main objective of this step is to detect the incorrect mappings accurately and rapidly. Only the mappings that pass our filter are examined by the alignment step. We also explore exploiting todays’ hardware accelerators to further boost the filtering speed of such filters.</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268050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the best of our knowledge, SHD</a:t>
            </a:r>
            <a:r>
              <a:rPr lang="en-US" baseline="0" dirty="0"/>
              <a:t> is the fastest CPU-based filter. It depends on the fact the a deleted character causes all trailing characters to be shifted to the left direction. To correctly pairwise compare this sequence, we need to shift it back to the right direction then compare. Generally we need 2E shifts to compare any two sequences regardless the edit is insertion or deletion. </a:t>
            </a:r>
          </a:p>
          <a:p>
            <a:endParaRPr lang="en-US" baseline="0" dirty="0"/>
          </a:p>
          <a:p>
            <a:r>
              <a:rPr lang="en-US" baseline="0" dirty="0"/>
              <a:t>GateKeeper is another recent filter that uses FPGA to improve the speed and the read length support of SHD.</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12</a:t>
            </a:fld>
            <a:endParaRPr lang="en-US" dirty="0"/>
          </a:p>
        </p:txBody>
      </p:sp>
    </p:spTree>
    <p:extLst>
      <p:ext uri="{BB962C8B-B14F-4D97-AF65-F5344CB8AC3E}">
        <p14:creationId xmlns:p14="http://schemas.microsoft.com/office/powerpoint/2010/main" val="1552452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the best of our knowledge, SHD</a:t>
            </a:r>
            <a:r>
              <a:rPr lang="en-US" baseline="0" dirty="0"/>
              <a:t> is the fastest CPU-based filter. It depends on the fact the a deleted character causes all trailing characters to be shifted to the left direction. To correctly pairwise compare this sequence, we need to shift it back to the right direction then compare. Generally we need 2E shifts to compare any two sequences regardless the edit is insertion or deletion. </a:t>
            </a:r>
          </a:p>
          <a:p>
            <a:endParaRPr lang="en-US" baseline="0" dirty="0"/>
          </a:p>
          <a:p>
            <a:r>
              <a:rPr lang="en-US" baseline="0" dirty="0"/>
              <a:t>GateKeeper is another recent filter that uses FPGA to improve the speed and the read length support of SHD.</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13</a:t>
            </a:fld>
            <a:endParaRPr lang="en-US" dirty="0"/>
          </a:p>
        </p:txBody>
      </p:sp>
    </p:spTree>
    <p:extLst>
      <p:ext uri="{BB962C8B-B14F-4D97-AF65-F5344CB8AC3E}">
        <p14:creationId xmlns:p14="http://schemas.microsoft.com/office/powerpoint/2010/main" val="18088956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Our second proposed method to accelerate read mappers is to parallelize the matrix computation.</a:t>
            </a:r>
          </a:p>
          <a:p>
            <a:endParaRPr lang="en-US" baseline="0" dirty="0"/>
          </a:p>
          <a:p>
            <a:r>
              <a:rPr lang="en-US" baseline="0" dirty="0"/>
              <a:t>To explain our new matrix, here is an example of exact match sequences. Now imagine there is a base deletion for any reason.</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0CF094C5-460E-475C-89A4-E8FF9BE715E8}"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6589098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F49D761E-079B-3A43-A0C1-56738B900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528C7A81-0A0B-D244-889C-5A3877A984FE}"/>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E461A3A-19C1-6742-B33C-E82599843E3D}"/>
              </a:ext>
            </a:extLst>
          </p:cNvPr>
          <p:cNvSpPr>
            <a:spLocks noGrp="1" noChangeArrowheads="1"/>
          </p:cNvSpPr>
          <p:nvPr>
            <p:ph type="sldNum" sz="quarter" idx="11"/>
          </p:nvPr>
        </p:nvSpPr>
        <p:spPr/>
        <p:txBody>
          <a:bodyPr/>
          <a:lstStyle>
            <a:lvl1pPr>
              <a:defRPr/>
            </a:lvl1pPr>
          </a:lstStyle>
          <a:p>
            <a:pPr>
              <a:defRPr/>
            </a:pPr>
            <a:fld id="{6C2802AA-8BB7-3742-A18E-53EE2E571A27}" type="slidenum">
              <a:rPr lang="en-US" altLang="en-US"/>
              <a:pPr>
                <a:defRPr/>
              </a:pPr>
              <a:t>‹#›</a:t>
            </a:fld>
            <a:endParaRPr lang="en-US" altLang="en-US"/>
          </a:p>
        </p:txBody>
      </p:sp>
    </p:spTree>
    <p:extLst>
      <p:ext uri="{BB962C8B-B14F-4D97-AF65-F5344CB8AC3E}">
        <p14:creationId xmlns:p14="http://schemas.microsoft.com/office/powerpoint/2010/main" val="266429039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38F5F6B-4812-ED46-9852-1A1D2FDF555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AC66C216-AE14-164E-889E-205F940AC27C}"/>
              </a:ext>
            </a:extLst>
          </p:cNvPr>
          <p:cNvSpPr>
            <a:spLocks noGrp="1" noChangeArrowheads="1"/>
          </p:cNvSpPr>
          <p:nvPr>
            <p:ph type="sldNum" sz="quarter" idx="11"/>
          </p:nvPr>
        </p:nvSpPr>
        <p:spPr>
          <a:ln/>
        </p:spPr>
        <p:txBody>
          <a:bodyPr/>
          <a:lstStyle>
            <a:lvl1pPr>
              <a:defRPr/>
            </a:lvl1pPr>
          </a:lstStyle>
          <a:p>
            <a:pPr>
              <a:defRPr/>
            </a:pPr>
            <a:fld id="{49FDF842-8045-BE40-A628-838F16121CBF}" type="slidenum">
              <a:rPr lang="en-US" altLang="en-US"/>
              <a:pPr>
                <a:defRPr/>
              </a:pPr>
              <a:t>‹#›</a:t>
            </a:fld>
            <a:endParaRPr lang="en-US" altLang="en-US"/>
          </a:p>
        </p:txBody>
      </p:sp>
    </p:spTree>
    <p:extLst>
      <p:ext uri="{BB962C8B-B14F-4D97-AF65-F5344CB8AC3E}">
        <p14:creationId xmlns:p14="http://schemas.microsoft.com/office/powerpoint/2010/main" val="3521204730"/>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13167438"/>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053367817"/>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eaLnBrk="1" fontAlgn="auto" hangingPunct="1">
              <a:spcBef>
                <a:spcPts val="0"/>
              </a:spcBef>
              <a:spcAft>
                <a:spcPts val="0"/>
              </a:spcAft>
            </a:pPr>
            <a:endParaRPr lang="en-US">
              <a:solidFill>
                <a:srgbClr val="000000"/>
              </a:solidFill>
              <a:latin typeface="Tahoma"/>
              <a:ea typeface="+mn-e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mn-ea"/>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4759203"/>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9835811"/>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99876492"/>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349201"/>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44227330"/>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10325592"/>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74208016"/>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6975881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5178386-4527-D04C-A145-D5B3D2603FF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7F9D8ABF-6230-094A-9EDE-56A9D686A9E5}"/>
              </a:ext>
            </a:extLst>
          </p:cNvPr>
          <p:cNvSpPr>
            <a:spLocks noGrp="1" noChangeArrowheads="1"/>
          </p:cNvSpPr>
          <p:nvPr>
            <p:ph type="sldNum" sz="quarter" idx="11"/>
          </p:nvPr>
        </p:nvSpPr>
        <p:spPr>
          <a:ln/>
        </p:spPr>
        <p:txBody>
          <a:bodyPr/>
          <a:lstStyle>
            <a:lvl1pPr>
              <a:defRPr/>
            </a:lvl1pPr>
          </a:lstStyle>
          <a:p>
            <a:pPr>
              <a:defRPr/>
            </a:pPr>
            <a:fld id="{FA8E305C-B8FF-454A-9CA8-EE0240EF5440}" type="slidenum">
              <a:rPr lang="en-US" altLang="en-US"/>
              <a:pPr>
                <a:defRPr/>
              </a:pPr>
              <a:t>‹#›</a:t>
            </a:fld>
            <a:endParaRPr lang="en-US" altLang="en-US"/>
          </a:p>
        </p:txBody>
      </p:sp>
    </p:spTree>
    <p:extLst>
      <p:ext uri="{BB962C8B-B14F-4D97-AF65-F5344CB8AC3E}">
        <p14:creationId xmlns:p14="http://schemas.microsoft.com/office/powerpoint/2010/main" val="1565980287"/>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52896013"/>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7796806"/>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4665853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BF6D0A8C-43A2-0846-A293-684F4F4134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B7CB41D5-9472-8642-97A1-14D9CEAC7E9F}"/>
              </a:ext>
            </a:extLst>
          </p:cNvPr>
          <p:cNvSpPr>
            <a:spLocks noGrp="1" noChangeArrowheads="1"/>
          </p:cNvSpPr>
          <p:nvPr>
            <p:ph type="sldNum" sz="quarter" idx="11"/>
          </p:nvPr>
        </p:nvSpPr>
        <p:spPr>
          <a:ln/>
        </p:spPr>
        <p:txBody>
          <a:bodyPr/>
          <a:lstStyle>
            <a:lvl1pPr>
              <a:defRPr/>
            </a:lvl1pPr>
          </a:lstStyle>
          <a:p>
            <a:pPr>
              <a:defRPr/>
            </a:pPr>
            <a:fld id="{E407CB61-AAE3-8045-AE06-1A684E2F2FCF}" type="slidenum">
              <a:rPr lang="en-US" altLang="en-US"/>
              <a:pPr>
                <a:defRPr/>
              </a:pPr>
              <a:t>‹#›</a:t>
            </a:fld>
            <a:endParaRPr lang="en-US" altLang="en-US"/>
          </a:p>
        </p:txBody>
      </p:sp>
    </p:spTree>
    <p:extLst>
      <p:ext uri="{BB962C8B-B14F-4D97-AF65-F5344CB8AC3E}">
        <p14:creationId xmlns:p14="http://schemas.microsoft.com/office/powerpoint/2010/main" val="424565344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9D4990C3-AFD6-714F-9B03-BC4195478FF4}"/>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5E7FB765-34D1-DF41-8747-11911A693F16}"/>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B110D5-34A8-9B4C-BDB5-1EB7B2FE1E4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BBE6A7F-C792-7D49-BE9F-D64860B6D1B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6E2D44EE-9CAA-254F-8FE6-8F96AE6ECC7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B6FACBA1-D57B-B34E-ACFE-02435ADE91AC}"/>
              </a:ext>
            </a:extLst>
          </p:cNvPr>
          <p:cNvSpPr>
            <a:spLocks noGrp="1" noChangeArrowheads="1"/>
          </p:cNvSpPr>
          <p:nvPr>
            <p:ph type="sldNum" sz="quarter" idx="12"/>
          </p:nvPr>
        </p:nvSpPr>
        <p:spPr/>
        <p:txBody>
          <a:bodyPr/>
          <a:lstStyle>
            <a:lvl1pPr>
              <a:defRPr sz="1200"/>
            </a:lvl1pPr>
          </a:lstStyle>
          <a:p>
            <a:pPr>
              <a:defRPr/>
            </a:pPr>
            <a:fld id="{FC0F87B4-4192-F646-81F8-2C0C7A260D4A}" type="slidenum">
              <a:rPr lang="en-US" altLang="en-US"/>
              <a:pPr>
                <a:defRPr/>
              </a:pPr>
              <a:t>‹#›</a:t>
            </a:fld>
            <a:endParaRPr lang="en-US" altLang="en-US"/>
          </a:p>
        </p:txBody>
      </p:sp>
    </p:spTree>
    <p:extLst>
      <p:ext uri="{BB962C8B-B14F-4D97-AF65-F5344CB8AC3E}">
        <p14:creationId xmlns:p14="http://schemas.microsoft.com/office/powerpoint/2010/main" val="177920136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2D45177-2B41-9444-90E4-C2791D94B0D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10195A5-F3C2-4344-8977-0F2E9531C2BE}"/>
              </a:ext>
            </a:extLst>
          </p:cNvPr>
          <p:cNvSpPr>
            <a:spLocks noGrp="1" noChangeArrowheads="1"/>
          </p:cNvSpPr>
          <p:nvPr>
            <p:ph type="sldNum" sz="quarter" idx="11"/>
          </p:nvPr>
        </p:nvSpPr>
        <p:spPr/>
        <p:txBody>
          <a:bodyPr/>
          <a:lstStyle>
            <a:lvl1pPr>
              <a:defRPr/>
            </a:lvl1pPr>
          </a:lstStyle>
          <a:p>
            <a:pPr>
              <a:defRPr/>
            </a:pPr>
            <a:fld id="{1DC6311B-B26C-1843-8F22-1D34BAB78CFD}" type="slidenum">
              <a:rPr lang="en-US" altLang="en-US"/>
              <a:pPr>
                <a:defRPr/>
              </a:pPr>
              <a:t>‹#›</a:t>
            </a:fld>
            <a:endParaRPr lang="en-US" altLang="en-US"/>
          </a:p>
        </p:txBody>
      </p:sp>
    </p:spTree>
    <p:extLst>
      <p:ext uri="{BB962C8B-B14F-4D97-AF65-F5344CB8AC3E}">
        <p14:creationId xmlns:p14="http://schemas.microsoft.com/office/powerpoint/2010/main" val="221173308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B34E7E05-FA4E-BD44-9157-DED716661F5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401F7CF-5DCE-214C-9FA5-2C32D5D021D4}"/>
              </a:ext>
            </a:extLst>
          </p:cNvPr>
          <p:cNvSpPr>
            <a:spLocks noGrp="1" noChangeArrowheads="1"/>
          </p:cNvSpPr>
          <p:nvPr>
            <p:ph type="sldNum" sz="quarter" idx="11"/>
          </p:nvPr>
        </p:nvSpPr>
        <p:spPr/>
        <p:txBody>
          <a:bodyPr/>
          <a:lstStyle>
            <a:lvl1pPr>
              <a:defRPr/>
            </a:lvl1pPr>
          </a:lstStyle>
          <a:p>
            <a:pPr>
              <a:defRPr/>
            </a:pPr>
            <a:fld id="{129BB808-EEB4-FC44-8F4F-57765C46179B}" type="slidenum">
              <a:rPr lang="en-US" altLang="en-US"/>
              <a:pPr>
                <a:defRPr/>
              </a:pPr>
              <a:t>‹#›</a:t>
            </a:fld>
            <a:endParaRPr lang="en-US" altLang="en-US"/>
          </a:p>
        </p:txBody>
      </p:sp>
    </p:spTree>
    <p:extLst>
      <p:ext uri="{BB962C8B-B14F-4D97-AF65-F5344CB8AC3E}">
        <p14:creationId xmlns:p14="http://schemas.microsoft.com/office/powerpoint/2010/main" val="80706714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8AB8189-9772-5A48-BB64-467914A6E3F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BB8798-0F73-F747-A8B5-AF2F7E5E597B}"/>
              </a:ext>
            </a:extLst>
          </p:cNvPr>
          <p:cNvSpPr>
            <a:spLocks noGrp="1" noChangeArrowheads="1"/>
          </p:cNvSpPr>
          <p:nvPr>
            <p:ph type="sldNum" sz="quarter" idx="11"/>
          </p:nvPr>
        </p:nvSpPr>
        <p:spPr/>
        <p:txBody>
          <a:bodyPr/>
          <a:lstStyle>
            <a:lvl1pPr>
              <a:defRPr/>
            </a:lvl1pPr>
          </a:lstStyle>
          <a:p>
            <a:pPr>
              <a:defRPr/>
            </a:pPr>
            <a:fld id="{D2AF28AE-7D1E-BE4E-86DC-06E8116516B3}" type="slidenum">
              <a:rPr lang="en-US" altLang="en-US"/>
              <a:pPr>
                <a:defRPr/>
              </a:pPr>
              <a:t>‹#›</a:t>
            </a:fld>
            <a:endParaRPr lang="en-US" altLang="en-US"/>
          </a:p>
        </p:txBody>
      </p:sp>
    </p:spTree>
    <p:extLst>
      <p:ext uri="{BB962C8B-B14F-4D97-AF65-F5344CB8AC3E}">
        <p14:creationId xmlns:p14="http://schemas.microsoft.com/office/powerpoint/2010/main" val="339575379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276BE32-1F40-2F4E-B395-BF76BF71ED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A64503EE-C424-EF40-B233-E3ABF2AFC1C9}"/>
              </a:ext>
            </a:extLst>
          </p:cNvPr>
          <p:cNvSpPr>
            <a:spLocks noGrp="1" noChangeArrowheads="1"/>
          </p:cNvSpPr>
          <p:nvPr>
            <p:ph type="sldNum" sz="quarter" idx="11"/>
          </p:nvPr>
        </p:nvSpPr>
        <p:spPr/>
        <p:txBody>
          <a:bodyPr/>
          <a:lstStyle>
            <a:lvl1pPr>
              <a:defRPr/>
            </a:lvl1pPr>
          </a:lstStyle>
          <a:p>
            <a:pPr>
              <a:defRPr/>
            </a:pPr>
            <a:fld id="{C1A35D18-7AB3-D940-8828-F8281319B3A9}" type="slidenum">
              <a:rPr lang="en-US" altLang="en-US"/>
              <a:pPr>
                <a:defRPr/>
              </a:pPr>
              <a:t>‹#›</a:t>
            </a:fld>
            <a:endParaRPr lang="en-US" altLang="en-US"/>
          </a:p>
        </p:txBody>
      </p:sp>
    </p:spTree>
    <p:extLst>
      <p:ext uri="{BB962C8B-B14F-4D97-AF65-F5344CB8AC3E}">
        <p14:creationId xmlns:p14="http://schemas.microsoft.com/office/powerpoint/2010/main" val="355078123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59078F4-87DD-E64E-ABEA-71B20813ACC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7288BEBE-33A5-7D45-B41C-69AB0A7B66BA}"/>
              </a:ext>
            </a:extLst>
          </p:cNvPr>
          <p:cNvSpPr>
            <a:spLocks noGrp="1" noChangeArrowheads="1"/>
          </p:cNvSpPr>
          <p:nvPr>
            <p:ph type="sldNum" sz="quarter" idx="11"/>
          </p:nvPr>
        </p:nvSpPr>
        <p:spPr/>
        <p:txBody>
          <a:bodyPr/>
          <a:lstStyle>
            <a:lvl1pPr>
              <a:defRPr/>
            </a:lvl1pPr>
          </a:lstStyle>
          <a:p>
            <a:pPr>
              <a:defRPr/>
            </a:pPr>
            <a:fld id="{EC1FF28B-D01D-C149-B550-EA6BEA78AD5E}" type="slidenum">
              <a:rPr lang="en-US" altLang="en-US"/>
              <a:pPr>
                <a:defRPr/>
              </a:pPr>
              <a:t>‹#›</a:t>
            </a:fld>
            <a:endParaRPr lang="en-US" altLang="en-US"/>
          </a:p>
        </p:txBody>
      </p:sp>
    </p:spTree>
    <p:extLst>
      <p:ext uri="{BB962C8B-B14F-4D97-AF65-F5344CB8AC3E}">
        <p14:creationId xmlns:p14="http://schemas.microsoft.com/office/powerpoint/2010/main" val="274717059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0A5223D-518D-EE43-8DC6-24C43958C58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9742B4B-02A6-B24E-9663-9E2F1432A55B}"/>
              </a:ext>
            </a:extLst>
          </p:cNvPr>
          <p:cNvSpPr>
            <a:spLocks noGrp="1" noChangeArrowheads="1"/>
          </p:cNvSpPr>
          <p:nvPr>
            <p:ph type="sldNum" sz="quarter" idx="11"/>
          </p:nvPr>
        </p:nvSpPr>
        <p:spPr/>
        <p:txBody>
          <a:bodyPr/>
          <a:lstStyle>
            <a:lvl1pPr>
              <a:defRPr/>
            </a:lvl1pPr>
          </a:lstStyle>
          <a:p>
            <a:pPr>
              <a:defRPr/>
            </a:pPr>
            <a:fld id="{3CD161BF-1539-0F4D-A952-AF1C6953847E}" type="slidenum">
              <a:rPr lang="en-US" altLang="en-US"/>
              <a:pPr>
                <a:defRPr/>
              </a:pPr>
              <a:t>‹#›</a:t>
            </a:fld>
            <a:endParaRPr lang="en-US" altLang="en-US"/>
          </a:p>
        </p:txBody>
      </p:sp>
    </p:spTree>
    <p:extLst>
      <p:ext uri="{BB962C8B-B14F-4D97-AF65-F5344CB8AC3E}">
        <p14:creationId xmlns:p14="http://schemas.microsoft.com/office/powerpoint/2010/main" val="55395761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E620C32-CEC5-7E4C-AD46-21272E5C1BC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20B0AD9D-0CD8-6542-9483-38DC6A45F94B}"/>
              </a:ext>
            </a:extLst>
          </p:cNvPr>
          <p:cNvSpPr>
            <a:spLocks noGrp="1" noChangeArrowheads="1"/>
          </p:cNvSpPr>
          <p:nvPr>
            <p:ph type="sldNum" sz="quarter" idx="11"/>
          </p:nvPr>
        </p:nvSpPr>
        <p:spPr>
          <a:ln/>
        </p:spPr>
        <p:txBody>
          <a:bodyPr/>
          <a:lstStyle>
            <a:lvl1pPr>
              <a:defRPr/>
            </a:lvl1pPr>
          </a:lstStyle>
          <a:p>
            <a:pPr>
              <a:defRPr/>
            </a:pPr>
            <a:fld id="{05C1CF28-5D0E-E44A-89D4-BF041E9AC6B5}" type="slidenum">
              <a:rPr lang="en-US" altLang="en-US"/>
              <a:pPr>
                <a:defRPr/>
              </a:pPr>
              <a:t>‹#›</a:t>
            </a:fld>
            <a:endParaRPr lang="en-US" altLang="en-US"/>
          </a:p>
        </p:txBody>
      </p:sp>
    </p:spTree>
    <p:extLst>
      <p:ext uri="{BB962C8B-B14F-4D97-AF65-F5344CB8AC3E}">
        <p14:creationId xmlns:p14="http://schemas.microsoft.com/office/powerpoint/2010/main" val="250251883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680F4A4-9DBD-6148-8085-1E7FA6B07E7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59D569E9-7671-8845-9950-BD96A9275801}"/>
              </a:ext>
            </a:extLst>
          </p:cNvPr>
          <p:cNvSpPr>
            <a:spLocks noGrp="1" noChangeArrowheads="1"/>
          </p:cNvSpPr>
          <p:nvPr>
            <p:ph type="sldNum" sz="quarter" idx="11"/>
          </p:nvPr>
        </p:nvSpPr>
        <p:spPr/>
        <p:txBody>
          <a:bodyPr/>
          <a:lstStyle>
            <a:lvl1pPr>
              <a:defRPr/>
            </a:lvl1pPr>
          </a:lstStyle>
          <a:p>
            <a:pPr>
              <a:defRPr/>
            </a:pPr>
            <a:fld id="{F1AA8015-CC4B-4A4B-AE94-736E9EFB2E4B}" type="slidenum">
              <a:rPr lang="en-US" altLang="en-US"/>
              <a:pPr>
                <a:defRPr/>
              </a:pPr>
              <a:t>‹#›</a:t>
            </a:fld>
            <a:endParaRPr lang="en-US" altLang="en-US"/>
          </a:p>
        </p:txBody>
      </p:sp>
    </p:spTree>
    <p:extLst>
      <p:ext uri="{BB962C8B-B14F-4D97-AF65-F5344CB8AC3E}">
        <p14:creationId xmlns:p14="http://schemas.microsoft.com/office/powerpoint/2010/main" val="429348666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EE194FBD-CBF2-CC4C-9E7F-7238D611A1E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A6646953-367C-254B-A75B-5F851C4818B0}"/>
              </a:ext>
            </a:extLst>
          </p:cNvPr>
          <p:cNvSpPr>
            <a:spLocks noGrp="1" noChangeArrowheads="1"/>
          </p:cNvSpPr>
          <p:nvPr>
            <p:ph type="sldNum" sz="quarter" idx="11"/>
          </p:nvPr>
        </p:nvSpPr>
        <p:spPr/>
        <p:txBody>
          <a:bodyPr/>
          <a:lstStyle>
            <a:lvl1pPr>
              <a:defRPr/>
            </a:lvl1pPr>
          </a:lstStyle>
          <a:p>
            <a:pPr>
              <a:defRPr/>
            </a:pPr>
            <a:fld id="{589EE5B3-F084-714B-A7C0-B4B44CC190C2}" type="slidenum">
              <a:rPr lang="en-US" altLang="en-US"/>
              <a:pPr>
                <a:defRPr/>
              </a:pPr>
              <a:t>‹#›</a:t>
            </a:fld>
            <a:endParaRPr lang="en-US" altLang="en-US"/>
          </a:p>
        </p:txBody>
      </p:sp>
    </p:spTree>
    <p:extLst>
      <p:ext uri="{BB962C8B-B14F-4D97-AF65-F5344CB8AC3E}">
        <p14:creationId xmlns:p14="http://schemas.microsoft.com/office/powerpoint/2010/main" val="281268582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91857EE-B184-034E-AF43-4E3BDF93296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078EB12-998C-BB49-9975-DD36DE6E7B4B}"/>
              </a:ext>
            </a:extLst>
          </p:cNvPr>
          <p:cNvSpPr>
            <a:spLocks noGrp="1" noChangeArrowheads="1"/>
          </p:cNvSpPr>
          <p:nvPr>
            <p:ph type="sldNum" sz="quarter" idx="11"/>
          </p:nvPr>
        </p:nvSpPr>
        <p:spPr/>
        <p:txBody>
          <a:bodyPr/>
          <a:lstStyle>
            <a:lvl1pPr>
              <a:defRPr/>
            </a:lvl1pPr>
          </a:lstStyle>
          <a:p>
            <a:pPr>
              <a:defRPr/>
            </a:pPr>
            <a:fld id="{560A6312-4DA5-5F41-A5C2-D8D38D5DB263}" type="slidenum">
              <a:rPr lang="en-US" altLang="en-US"/>
              <a:pPr>
                <a:defRPr/>
              </a:pPr>
              <a:t>‹#›</a:t>
            </a:fld>
            <a:endParaRPr lang="en-US" altLang="en-US"/>
          </a:p>
        </p:txBody>
      </p:sp>
    </p:spTree>
    <p:extLst>
      <p:ext uri="{BB962C8B-B14F-4D97-AF65-F5344CB8AC3E}">
        <p14:creationId xmlns:p14="http://schemas.microsoft.com/office/powerpoint/2010/main" val="142742399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9D5B1037-11B1-C240-8627-BEB0C353C3B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3B0B88AB-80FC-A648-BAEC-75AB5C417C96}"/>
              </a:ext>
            </a:extLst>
          </p:cNvPr>
          <p:cNvSpPr>
            <a:spLocks noGrp="1" noChangeArrowheads="1"/>
          </p:cNvSpPr>
          <p:nvPr>
            <p:ph type="sldNum" sz="quarter" idx="11"/>
          </p:nvPr>
        </p:nvSpPr>
        <p:spPr/>
        <p:txBody>
          <a:bodyPr/>
          <a:lstStyle>
            <a:lvl1pPr>
              <a:defRPr/>
            </a:lvl1pPr>
          </a:lstStyle>
          <a:p>
            <a:pPr>
              <a:defRPr/>
            </a:pPr>
            <a:fld id="{F947AF12-3046-494D-922E-3FF329FD6BDB}" type="slidenum">
              <a:rPr lang="en-US" altLang="en-US"/>
              <a:pPr>
                <a:defRPr/>
              </a:pPr>
              <a:t>‹#›</a:t>
            </a:fld>
            <a:endParaRPr lang="en-US" altLang="en-US"/>
          </a:p>
        </p:txBody>
      </p:sp>
    </p:spTree>
    <p:extLst>
      <p:ext uri="{BB962C8B-B14F-4D97-AF65-F5344CB8AC3E}">
        <p14:creationId xmlns:p14="http://schemas.microsoft.com/office/powerpoint/2010/main" val="428786361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AB1779-B1F7-0E41-B706-7B363575992C}"/>
              </a:ext>
            </a:extLst>
          </p:cNvPr>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5" name="Date Placeholder 5">
            <a:extLst>
              <a:ext uri="{FF2B5EF4-FFF2-40B4-BE49-F238E27FC236}">
                <a16:creationId xmlns:a16="http://schemas.microsoft.com/office/drawing/2014/main" id="{3BA025A2-4B27-0448-A0E8-F26FB24D203F}"/>
              </a:ext>
            </a:extLst>
          </p:cNvPr>
          <p:cNvSpPr>
            <a:spLocks noGrp="1"/>
          </p:cNvSpPr>
          <p:nvPr>
            <p:ph type="dt" sz="half" idx="10"/>
          </p:nvPr>
        </p:nvSpPr>
        <p:spPr/>
        <p:txBody>
          <a:bodyPr/>
          <a:lstStyle>
            <a:lvl1pPr>
              <a:defRPr/>
            </a:lvl1pPr>
          </a:lstStyle>
          <a:p>
            <a:pPr>
              <a:defRPr/>
            </a:pPr>
            <a:fld id="{C7F9892E-F2B4-2C49-AE9A-35018767CEF9}" type="datetime1">
              <a:rPr lang="en-US" altLang="en-US" smtClean="0"/>
              <a:pPr>
                <a:defRPr/>
              </a:pPr>
              <a:t>11/13/22</a:t>
            </a:fld>
            <a:endParaRPr lang="en-US" altLang="en-US"/>
          </a:p>
        </p:txBody>
      </p:sp>
      <p:sp>
        <p:nvSpPr>
          <p:cNvPr id="6" name="Footer Placeholder 9">
            <a:extLst>
              <a:ext uri="{FF2B5EF4-FFF2-40B4-BE49-F238E27FC236}">
                <a16:creationId xmlns:a16="http://schemas.microsoft.com/office/drawing/2014/main" id="{6CDB1ACD-4239-5441-8DCE-52B366DC426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10">
            <a:extLst>
              <a:ext uri="{FF2B5EF4-FFF2-40B4-BE49-F238E27FC236}">
                <a16:creationId xmlns:a16="http://schemas.microsoft.com/office/drawing/2014/main" id="{47EC090D-C02D-D044-83D0-1FFC33723053}"/>
              </a:ext>
            </a:extLst>
          </p:cNvPr>
          <p:cNvSpPr>
            <a:spLocks noGrp="1"/>
          </p:cNvSpPr>
          <p:nvPr>
            <p:ph type="sldNum" sz="quarter" idx="12"/>
          </p:nvPr>
        </p:nvSpPr>
        <p:spPr/>
        <p:txBody>
          <a:bodyPr/>
          <a:lstStyle>
            <a:lvl1pPr>
              <a:defRPr/>
            </a:lvl1pPr>
          </a:lstStyle>
          <a:p>
            <a:pPr>
              <a:defRPr/>
            </a:pPr>
            <a:fld id="{3D550D9B-087F-7C49-AFE5-F9AD5097BC1F}" type="slidenum">
              <a:rPr lang="en-US" altLang="en-US"/>
              <a:pPr>
                <a:defRPr/>
              </a:pPr>
              <a:t>‹#›</a:t>
            </a:fld>
            <a:endParaRPr lang="en-US" altLang="en-US"/>
          </a:p>
        </p:txBody>
      </p:sp>
    </p:spTree>
    <p:extLst>
      <p:ext uri="{BB962C8B-B14F-4D97-AF65-F5344CB8AC3E}">
        <p14:creationId xmlns:p14="http://schemas.microsoft.com/office/powerpoint/2010/main" val="207467771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4">
            <a:extLst>
              <a:ext uri="{FF2B5EF4-FFF2-40B4-BE49-F238E27FC236}">
                <a16:creationId xmlns:a16="http://schemas.microsoft.com/office/drawing/2014/main" id="{725BEEEA-2170-9F43-8EC9-F3136F23D4CF}"/>
              </a:ext>
            </a:extLst>
          </p:cNvPr>
          <p:cNvSpPr>
            <a:spLocks noGrp="1"/>
          </p:cNvSpPr>
          <p:nvPr>
            <p:ph type="dt" sz="half" idx="10"/>
          </p:nvPr>
        </p:nvSpPr>
        <p:spPr/>
        <p:txBody>
          <a:bodyPr/>
          <a:lstStyle>
            <a:lvl1pPr>
              <a:defRPr/>
            </a:lvl1pPr>
          </a:lstStyle>
          <a:p>
            <a:pPr>
              <a:defRPr/>
            </a:pPr>
            <a:fld id="{20CF93FF-3D34-7244-B36E-5204F826A5CD}" type="datetime1">
              <a:rPr lang="en-US" altLang="en-US" smtClean="0"/>
              <a:pPr>
                <a:defRPr/>
              </a:pPr>
              <a:t>11/13/22</a:t>
            </a:fld>
            <a:endParaRPr lang="en-US" altLang="en-US"/>
          </a:p>
        </p:txBody>
      </p:sp>
      <p:sp>
        <p:nvSpPr>
          <p:cNvPr id="5" name="Footer Placeholder 5">
            <a:extLst>
              <a:ext uri="{FF2B5EF4-FFF2-40B4-BE49-F238E27FC236}">
                <a16:creationId xmlns:a16="http://schemas.microsoft.com/office/drawing/2014/main" id="{A59EF40C-2A11-3B48-BFB0-16AAB49F014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9">
            <a:extLst>
              <a:ext uri="{FF2B5EF4-FFF2-40B4-BE49-F238E27FC236}">
                <a16:creationId xmlns:a16="http://schemas.microsoft.com/office/drawing/2014/main" id="{C5DA0092-B270-AF40-B9EC-F4CF501CEB38}"/>
              </a:ext>
            </a:extLst>
          </p:cNvPr>
          <p:cNvSpPr>
            <a:spLocks noGrp="1"/>
          </p:cNvSpPr>
          <p:nvPr>
            <p:ph type="sldNum" sz="quarter" idx="12"/>
          </p:nvPr>
        </p:nvSpPr>
        <p:spPr/>
        <p:txBody>
          <a:bodyPr/>
          <a:lstStyle>
            <a:lvl1pPr>
              <a:defRPr/>
            </a:lvl1pPr>
          </a:lstStyle>
          <a:p>
            <a:pPr>
              <a:defRPr/>
            </a:pPr>
            <a:fld id="{9E1498E1-670D-D040-BAA6-886384A3ADEC}" type="slidenum">
              <a:rPr lang="en-US" altLang="en-US"/>
              <a:pPr>
                <a:defRPr/>
              </a:pPr>
              <a:t>‹#›</a:t>
            </a:fld>
            <a:endParaRPr lang="en-US" altLang="en-US"/>
          </a:p>
        </p:txBody>
      </p:sp>
    </p:spTree>
    <p:extLst>
      <p:ext uri="{BB962C8B-B14F-4D97-AF65-F5344CB8AC3E}">
        <p14:creationId xmlns:p14="http://schemas.microsoft.com/office/powerpoint/2010/main" val="2297589227"/>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4">
            <a:extLst>
              <a:ext uri="{FF2B5EF4-FFF2-40B4-BE49-F238E27FC236}">
                <a16:creationId xmlns:a16="http://schemas.microsoft.com/office/drawing/2014/main" id="{6AA4A58B-252F-624B-9360-749295F02267}"/>
              </a:ext>
            </a:extLst>
          </p:cNvPr>
          <p:cNvSpPr>
            <a:spLocks noGrp="1"/>
          </p:cNvSpPr>
          <p:nvPr>
            <p:ph type="dt" sz="half" idx="12"/>
          </p:nvPr>
        </p:nvSpPr>
        <p:spPr/>
        <p:txBody>
          <a:bodyPr/>
          <a:lstStyle>
            <a:lvl1pPr>
              <a:defRPr/>
            </a:lvl1pPr>
          </a:lstStyle>
          <a:p>
            <a:pPr>
              <a:defRPr/>
            </a:pPr>
            <a:fld id="{CC889F3E-A361-C346-85D5-979F2CC237CE}" type="datetime1">
              <a:rPr lang="en-US" altLang="en-US" smtClean="0"/>
              <a:pPr>
                <a:defRPr/>
              </a:pPr>
              <a:t>11/13/22</a:t>
            </a:fld>
            <a:endParaRPr lang="en-US" altLang="en-US"/>
          </a:p>
        </p:txBody>
      </p:sp>
      <p:sp>
        <p:nvSpPr>
          <p:cNvPr id="5" name="Footer Placeholder 5">
            <a:extLst>
              <a:ext uri="{FF2B5EF4-FFF2-40B4-BE49-F238E27FC236}">
                <a16:creationId xmlns:a16="http://schemas.microsoft.com/office/drawing/2014/main" id="{33EF87B2-B80E-AF49-BACB-1920B29D6D96}"/>
              </a:ext>
            </a:extLst>
          </p:cNvPr>
          <p:cNvSpPr>
            <a:spLocks noGrp="1"/>
          </p:cNvSpPr>
          <p:nvPr>
            <p:ph type="ftr" sz="quarter" idx="13"/>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6">
            <a:extLst>
              <a:ext uri="{FF2B5EF4-FFF2-40B4-BE49-F238E27FC236}">
                <a16:creationId xmlns:a16="http://schemas.microsoft.com/office/drawing/2014/main" id="{13BF056A-8374-BC42-BC30-5004950A6C7B}"/>
              </a:ext>
            </a:extLst>
          </p:cNvPr>
          <p:cNvSpPr>
            <a:spLocks noGrp="1"/>
          </p:cNvSpPr>
          <p:nvPr>
            <p:ph type="sldNum" sz="quarter" idx="14"/>
          </p:nvPr>
        </p:nvSpPr>
        <p:spPr/>
        <p:txBody>
          <a:bodyPr/>
          <a:lstStyle>
            <a:lvl1pPr>
              <a:defRPr/>
            </a:lvl1pPr>
          </a:lstStyle>
          <a:p>
            <a:pPr>
              <a:defRPr/>
            </a:pPr>
            <a:fld id="{E7A5AAE7-C243-D34C-97D6-0313C4DE4AF7}" type="slidenum">
              <a:rPr lang="en-US" altLang="en-US"/>
              <a:pPr>
                <a:defRPr/>
              </a:pPr>
              <a:t>‹#›</a:t>
            </a:fld>
            <a:endParaRPr lang="en-US" altLang="en-US"/>
          </a:p>
        </p:txBody>
      </p:sp>
    </p:spTree>
    <p:extLst>
      <p:ext uri="{BB962C8B-B14F-4D97-AF65-F5344CB8AC3E}">
        <p14:creationId xmlns:p14="http://schemas.microsoft.com/office/powerpoint/2010/main" val="1955740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A27F00-3FAD-DB4B-B009-BA21688A2705}"/>
              </a:ext>
            </a:extLst>
          </p:cNvPr>
          <p:cNvSpPr>
            <a:spLocks noGrp="1"/>
          </p:cNvSpPr>
          <p:nvPr>
            <p:ph type="dt" sz="half" idx="10"/>
          </p:nvPr>
        </p:nvSpPr>
        <p:spPr/>
        <p:txBody>
          <a:bodyPr/>
          <a:lstStyle>
            <a:lvl1pPr>
              <a:defRPr/>
            </a:lvl1pPr>
          </a:lstStyle>
          <a:p>
            <a:pPr>
              <a:defRPr/>
            </a:pPr>
            <a:fld id="{D3E8C979-17E9-BC44-934C-C5EDB0878512}" type="datetime1">
              <a:rPr lang="en-US" altLang="en-US" smtClean="0"/>
              <a:pPr>
                <a:defRPr/>
              </a:pPr>
              <a:t>11/13/22</a:t>
            </a:fld>
            <a:endParaRPr lang="en-US" altLang="en-US"/>
          </a:p>
        </p:txBody>
      </p:sp>
      <p:sp>
        <p:nvSpPr>
          <p:cNvPr id="5" name="Footer Placeholder 4">
            <a:extLst>
              <a:ext uri="{FF2B5EF4-FFF2-40B4-BE49-F238E27FC236}">
                <a16:creationId xmlns:a16="http://schemas.microsoft.com/office/drawing/2014/main" id="{7B988BD8-69A8-1D42-8EDD-5345670957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346320DF-7E22-1744-865C-C4D45C082579}"/>
              </a:ext>
            </a:extLst>
          </p:cNvPr>
          <p:cNvSpPr>
            <a:spLocks noGrp="1"/>
          </p:cNvSpPr>
          <p:nvPr>
            <p:ph type="sldNum" sz="quarter" idx="12"/>
          </p:nvPr>
        </p:nvSpPr>
        <p:spPr/>
        <p:txBody>
          <a:bodyPr/>
          <a:lstStyle>
            <a:lvl1pPr>
              <a:defRPr/>
            </a:lvl1pPr>
          </a:lstStyle>
          <a:p>
            <a:pPr>
              <a:defRPr/>
            </a:pPr>
            <a:fld id="{B645AC11-0F23-F642-8099-14F66C1D0E74}" type="slidenum">
              <a:rPr lang="en-US" altLang="en-US"/>
              <a:pPr>
                <a:defRPr/>
              </a:pPr>
              <a:t>‹#›</a:t>
            </a:fld>
            <a:endParaRPr lang="en-US" altLang="en-US"/>
          </a:p>
        </p:txBody>
      </p:sp>
    </p:spTree>
    <p:extLst>
      <p:ext uri="{BB962C8B-B14F-4D97-AF65-F5344CB8AC3E}">
        <p14:creationId xmlns:p14="http://schemas.microsoft.com/office/powerpoint/2010/main" val="18167946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AC2D106-B44B-A649-A69D-D18A07041426}"/>
              </a:ext>
            </a:extLst>
          </p:cNvPr>
          <p:cNvSpPr>
            <a:spLocks noGrp="1"/>
          </p:cNvSpPr>
          <p:nvPr>
            <p:ph type="dt" sz="half" idx="10"/>
          </p:nvPr>
        </p:nvSpPr>
        <p:spPr/>
        <p:txBody>
          <a:bodyPr/>
          <a:lstStyle>
            <a:lvl1pPr>
              <a:defRPr/>
            </a:lvl1pPr>
          </a:lstStyle>
          <a:p>
            <a:pPr>
              <a:defRPr/>
            </a:pPr>
            <a:fld id="{2D8EEE20-C875-624B-AF0A-6E9AE1BBD7B0}" type="datetime1">
              <a:rPr lang="en-US" altLang="en-US" smtClean="0"/>
              <a:pPr>
                <a:defRPr/>
              </a:pPr>
              <a:t>11/13/22</a:t>
            </a:fld>
            <a:endParaRPr lang="en-US" altLang="en-US"/>
          </a:p>
        </p:txBody>
      </p:sp>
      <p:sp>
        <p:nvSpPr>
          <p:cNvPr id="6" name="Footer Placeholder 5">
            <a:extLst>
              <a:ext uri="{FF2B5EF4-FFF2-40B4-BE49-F238E27FC236}">
                <a16:creationId xmlns:a16="http://schemas.microsoft.com/office/drawing/2014/main" id="{C90991D5-BC99-9646-A299-07DB91E2842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F16DF255-6384-3442-9D80-769A1096CBFD}"/>
              </a:ext>
            </a:extLst>
          </p:cNvPr>
          <p:cNvSpPr>
            <a:spLocks noGrp="1"/>
          </p:cNvSpPr>
          <p:nvPr>
            <p:ph type="sldNum" sz="quarter" idx="12"/>
          </p:nvPr>
        </p:nvSpPr>
        <p:spPr/>
        <p:txBody>
          <a:bodyPr/>
          <a:lstStyle>
            <a:lvl1pPr>
              <a:defRPr/>
            </a:lvl1pPr>
          </a:lstStyle>
          <a:p>
            <a:pPr>
              <a:defRPr/>
            </a:pPr>
            <a:fld id="{CB165FCA-DA27-DF47-A5E6-DFAFFE432FDF}" type="slidenum">
              <a:rPr lang="en-US" altLang="en-US"/>
              <a:pPr>
                <a:defRPr/>
              </a:pPr>
              <a:t>‹#›</a:t>
            </a:fld>
            <a:endParaRPr lang="en-US" altLang="en-US"/>
          </a:p>
        </p:txBody>
      </p:sp>
    </p:spTree>
    <p:extLst>
      <p:ext uri="{BB962C8B-B14F-4D97-AF65-F5344CB8AC3E}">
        <p14:creationId xmlns:p14="http://schemas.microsoft.com/office/powerpoint/2010/main" val="3931569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1">
            <a:extLst>
              <a:ext uri="{FF2B5EF4-FFF2-40B4-BE49-F238E27FC236}">
                <a16:creationId xmlns:a16="http://schemas.microsoft.com/office/drawing/2014/main" id="{55F50695-07A8-7745-8ED2-FA2D7ACC180E}"/>
              </a:ext>
            </a:extLst>
          </p:cNvPr>
          <p:cNvSpPr>
            <a:spLocks noGrp="1"/>
          </p:cNvSpPr>
          <p:nvPr>
            <p:ph type="dt" sz="half" idx="10"/>
          </p:nvPr>
        </p:nvSpPr>
        <p:spPr/>
        <p:txBody>
          <a:bodyPr/>
          <a:lstStyle>
            <a:lvl1pPr>
              <a:defRPr/>
            </a:lvl1pPr>
          </a:lstStyle>
          <a:p>
            <a:pPr>
              <a:defRPr/>
            </a:pPr>
            <a:fld id="{4CBA7627-6B44-6447-9F49-4DE1F8B2FA06}" type="datetime1">
              <a:rPr lang="en-US" altLang="en-US" smtClean="0"/>
              <a:pPr>
                <a:defRPr/>
              </a:pPr>
              <a:t>11/13/22</a:t>
            </a:fld>
            <a:endParaRPr lang="en-US" altLang="en-US"/>
          </a:p>
        </p:txBody>
      </p:sp>
      <p:sp>
        <p:nvSpPr>
          <p:cNvPr id="8" name="Footer Placeholder 6">
            <a:extLst>
              <a:ext uri="{FF2B5EF4-FFF2-40B4-BE49-F238E27FC236}">
                <a16:creationId xmlns:a16="http://schemas.microsoft.com/office/drawing/2014/main" id="{675FBDC9-F372-A149-B662-F0A155A0200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7">
            <a:extLst>
              <a:ext uri="{FF2B5EF4-FFF2-40B4-BE49-F238E27FC236}">
                <a16:creationId xmlns:a16="http://schemas.microsoft.com/office/drawing/2014/main" id="{E7D58A7A-56F8-BE4A-B5E2-489BED10FCD6}"/>
              </a:ext>
            </a:extLst>
          </p:cNvPr>
          <p:cNvSpPr>
            <a:spLocks noGrp="1"/>
          </p:cNvSpPr>
          <p:nvPr>
            <p:ph type="sldNum" sz="quarter" idx="12"/>
          </p:nvPr>
        </p:nvSpPr>
        <p:spPr/>
        <p:txBody>
          <a:bodyPr/>
          <a:lstStyle>
            <a:lvl1pPr>
              <a:defRPr/>
            </a:lvl1pPr>
          </a:lstStyle>
          <a:p>
            <a:pPr>
              <a:defRPr/>
            </a:pPr>
            <a:fld id="{C0D1E75C-9A02-5847-902D-2A47F9531388}" type="slidenum">
              <a:rPr lang="en-US" altLang="en-US"/>
              <a:pPr>
                <a:defRPr/>
              </a:pPr>
              <a:t>‹#›</a:t>
            </a:fld>
            <a:endParaRPr lang="en-US" altLang="en-US"/>
          </a:p>
        </p:txBody>
      </p:sp>
    </p:spTree>
    <p:extLst>
      <p:ext uri="{BB962C8B-B14F-4D97-AF65-F5344CB8AC3E}">
        <p14:creationId xmlns:p14="http://schemas.microsoft.com/office/powerpoint/2010/main" val="318300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19C1037-69BF-CB45-A1E1-A351E496DCB7}"/>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8C97218F-5A30-C249-A8A5-2ECAB45AD0BF}"/>
              </a:ext>
            </a:extLst>
          </p:cNvPr>
          <p:cNvSpPr>
            <a:spLocks noGrp="1" noChangeArrowheads="1"/>
          </p:cNvSpPr>
          <p:nvPr>
            <p:ph type="sldNum" sz="quarter" idx="11"/>
          </p:nvPr>
        </p:nvSpPr>
        <p:spPr>
          <a:ln/>
        </p:spPr>
        <p:txBody>
          <a:bodyPr/>
          <a:lstStyle>
            <a:lvl1pPr>
              <a:defRPr/>
            </a:lvl1pPr>
          </a:lstStyle>
          <a:p>
            <a:pPr>
              <a:defRPr/>
            </a:pPr>
            <a:fld id="{CD74ABED-3E16-E84E-9604-A4A8FA7BA7DC}" type="slidenum">
              <a:rPr lang="en-US" altLang="en-US"/>
              <a:pPr>
                <a:defRPr/>
              </a:pPr>
              <a:t>‹#›</a:t>
            </a:fld>
            <a:endParaRPr lang="en-US" altLang="en-US"/>
          </a:p>
        </p:txBody>
      </p:sp>
    </p:spTree>
    <p:extLst>
      <p:ext uri="{BB962C8B-B14F-4D97-AF65-F5344CB8AC3E}">
        <p14:creationId xmlns:p14="http://schemas.microsoft.com/office/powerpoint/2010/main" val="287044817"/>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1">
            <a:extLst>
              <a:ext uri="{FF2B5EF4-FFF2-40B4-BE49-F238E27FC236}">
                <a16:creationId xmlns:a16="http://schemas.microsoft.com/office/drawing/2014/main" id="{6A26B00A-232B-C747-8274-70D0BDF22417}"/>
              </a:ext>
            </a:extLst>
          </p:cNvPr>
          <p:cNvSpPr>
            <a:spLocks noGrp="1"/>
          </p:cNvSpPr>
          <p:nvPr>
            <p:ph type="dt" sz="half" idx="10"/>
          </p:nvPr>
        </p:nvSpPr>
        <p:spPr/>
        <p:txBody>
          <a:bodyPr/>
          <a:lstStyle>
            <a:lvl1pPr>
              <a:defRPr/>
            </a:lvl1pPr>
          </a:lstStyle>
          <a:p>
            <a:pPr>
              <a:defRPr/>
            </a:pPr>
            <a:fld id="{0EFCD87C-C64A-1D4B-84A1-51A208D403AF}" type="datetime1">
              <a:rPr lang="en-US" altLang="en-US" smtClean="0"/>
              <a:pPr>
                <a:defRPr/>
              </a:pPr>
              <a:t>11/13/22</a:t>
            </a:fld>
            <a:endParaRPr lang="en-US" altLang="en-US"/>
          </a:p>
        </p:txBody>
      </p:sp>
      <p:sp>
        <p:nvSpPr>
          <p:cNvPr id="4" name="Footer Placeholder 6">
            <a:extLst>
              <a:ext uri="{FF2B5EF4-FFF2-40B4-BE49-F238E27FC236}">
                <a16:creationId xmlns:a16="http://schemas.microsoft.com/office/drawing/2014/main" id="{CD268113-5D9A-594C-9431-399E35F298EF}"/>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7">
            <a:extLst>
              <a:ext uri="{FF2B5EF4-FFF2-40B4-BE49-F238E27FC236}">
                <a16:creationId xmlns:a16="http://schemas.microsoft.com/office/drawing/2014/main" id="{CDE35D5F-6F77-6B49-BB46-BD2165F55D4F}"/>
              </a:ext>
            </a:extLst>
          </p:cNvPr>
          <p:cNvSpPr>
            <a:spLocks noGrp="1"/>
          </p:cNvSpPr>
          <p:nvPr>
            <p:ph type="sldNum" sz="quarter" idx="12"/>
          </p:nvPr>
        </p:nvSpPr>
        <p:spPr/>
        <p:txBody>
          <a:bodyPr/>
          <a:lstStyle>
            <a:lvl1pPr>
              <a:defRPr/>
            </a:lvl1pPr>
          </a:lstStyle>
          <a:p>
            <a:pPr>
              <a:defRPr/>
            </a:pPr>
            <a:fld id="{B7BE3623-C154-BA49-83B6-5140FD361BFC}" type="slidenum">
              <a:rPr lang="en-US" altLang="en-US"/>
              <a:pPr>
                <a:defRPr/>
              </a:pPr>
              <a:t>‹#›</a:t>
            </a:fld>
            <a:endParaRPr lang="en-US" altLang="en-US"/>
          </a:p>
        </p:txBody>
      </p:sp>
    </p:spTree>
    <p:extLst>
      <p:ext uri="{BB962C8B-B14F-4D97-AF65-F5344CB8AC3E}">
        <p14:creationId xmlns:p14="http://schemas.microsoft.com/office/powerpoint/2010/main" val="27179102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05D5508C-5E14-0049-8573-70F136DE57A2}"/>
              </a:ext>
            </a:extLst>
          </p:cNvPr>
          <p:cNvSpPr>
            <a:spLocks noGrp="1"/>
          </p:cNvSpPr>
          <p:nvPr>
            <p:ph type="dt" sz="half" idx="10"/>
          </p:nvPr>
        </p:nvSpPr>
        <p:spPr/>
        <p:txBody>
          <a:bodyPr/>
          <a:lstStyle>
            <a:lvl1pPr>
              <a:defRPr/>
            </a:lvl1pPr>
          </a:lstStyle>
          <a:p>
            <a:pPr>
              <a:defRPr/>
            </a:pPr>
            <a:fld id="{44839FC7-43DD-1E41-8B59-A1EF3005D51D}" type="datetime1">
              <a:rPr lang="en-US" altLang="en-US" smtClean="0"/>
              <a:pPr>
                <a:defRPr/>
              </a:pPr>
              <a:t>11/13/22</a:t>
            </a:fld>
            <a:endParaRPr lang="en-US" altLang="en-US"/>
          </a:p>
        </p:txBody>
      </p:sp>
      <p:sp>
        <p:nvSpPr>
          <p:cNvPr id="3" name="Footer Placeholder 5">
            <a:extLst>
              <a:ext uri="{FF2B5EF4-FFF2-40B4-BE49-F238E27FC236}">
                <a16:creationId xmlns:a16="http://schemas.microsoft.com/office/drawing/2014/main" id="{3DCFB623-1965-B64E-BD0C-02369443D23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6">
            <a:extLst>
              <a:ext uri="{FF2B5EF4-FFF2-40B4-BE49-F238E27FC236}">
                <a16:creationId xmlns:a16="http://schemas.microsoft.com/office/drawing/2014/main" id="{DC04BD00-0E6F-9C47-B0ED-839AFCD5131C}"/>
              </a:ext>
            </a:extLst>
          </p:cNvPr>
          <p:cNvSpPr>
            <a:spLocks noGrp="1"/>
          </p:cNvSpPr>
          <p:nvPr>
            <p:ph type="sldNum" sz="quarter" idx="12"/>
          </p:nvPr>
        </p:nvSpPr>
        <p:spPr/>
        <p:txBody>
          <a:bodyPr/>
          <a:lstStyle>
            <a:lvl1pPr>
              <a:defRPr/>
            </a:lvl1pPr>
          </a:lstStyle>
          <a:p>
            <a:pPr>
              <a:defRPr/>
            </a:pPr>
            <a:fld id="{EFF43A6F-C7DA-5E44-B3AF-6733FED4258C}" type="slidenum">
              <a:rPr lang="en-US" altLang="en-US"/>
              <a:pPr>
                <a:defRPr/>
              </a:pPr>
              <a:t>‹#›</a:t>
            </a:fld>
            <a:endParaRPr lang="en-US" altLang="en-US"/>
          </a:p>
        </p:txBody>
      </p:sp>
    </p:spTree>
    <p:extLst>
      <p:ext uri="{BB962C8B-B14F-4D97-AF65-F5344CB8AC3E}">
        <p14:creationId xmlns:p14="http://schemas.microsoft.com/office/powerpoint/2010/main" val="25648262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CB3B5A3-5768-B647-ADBF-28B4A06E4CA1}"/>
              </a:ext>
            </a:extLst>
          </p:cNvPr>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7">
            <a:extLst>
              <a:ext uri="{FF2B5EF4-FFF2-40B4-BE49-F238E27FC236}">
                <a16:creationId xmlns:a16="http://schemas.microsoft.com/office/drawing/2014/main" id="{CD840152-C64A-D144-AE7A-41E475DE6838}"/>
              </a:ext>
            </a:extLst>
          </p:cNvPr>
          <p:cNvSpPr>
            <a:spLocks noGrp="1"/>
          </p:cNvSpPr>
          <p:nvPr>
            <p:ph type="dt" sz="half" idx="10"/>
          </p:nvPr>
        </p:nvSpPr>
        <p:spPr/>
        <p:txBody>
          <a:bodyPr/>
          <a:lstStyle>
            <a:lvl1pPr>
              <a:defRPr/>
            </a:lvl1pPr>
          </a:lstStyle>
          <a:p>
            <a:pPr>
              <a:defRPr/>
            </a:pPr>
            <a:fld id="{DE1DD66A-510D-144F-B22B-751965B3F964}" type="datetime1">
              <a:rPr lang="en-US" altLang="en-US" smtClean="0"/>
              <a:pPr>
                <a:defRPr/>
              </a:pPr>
              <a:t>11/13/22</a:t>
            </a:fld>
            <a:endParaRPr lang="en-US" altLang="en-US"/>
          </a:p>
        </p:txBody>
      </p:sp>
      <p:sp>
        <p:nvSpPr>
          <p:cNvPr id="7" name="Footer Placeholder 9">
            <a:extLst>
              <a:ext uri="{FF2B5EF4-FFF2-40B4-BE49-F238E27FC236}">
                <a16:creationId xmlns:a16="http://schemas.microsoft.com/office/drawing/2014/main" id="{43E30E6A-3009-BE49-B194-680E32FDDFF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Slide Number Placeholder 10">
            <a:extLst>
              <a:ext uri="{FF2B5EF4-FFF2-40B4-BE49-F238E27FC236}">
                <a16:creationId xmlns:a16="http://schemas.microsoft.com/office/drawing/2014/main" id="{3CD39DF1-55AC-0F4E-887C-960C4D1635EE}"/>
              </a:ext>
            </a:extLst>
          </p:cNvPr>
          <p:cNvSpPr>
            <a:spLocks noGrp="1"/>
          </p:cNvSpPr>
          <p:nvPr>
            <p:ph type="sldNum" sz="quarter" idx="12"/>
          </p:nvPr>
        </p:nvSpPr>
        <p:spPr/>
        <p:txBody>
          <a:bodyPr/>
          <a:lstStyle>
            <a:lvl1pPr>
              <a:defRPr/>
            </a:lvl1pPr>
          </a:lstStyle>
          <a:p>
            <a:pPr>
              <a:defRPr/>
            </a:pPr>
            <a:fld id="{3BD9DE0D-8130-5A45-8A70-376CA98479D8}" type="slidenum">
              <a:rPr lang="en-US" altLang="en-US"/>
              <a:pPr>
                <a:defRPr/>
              </a:pPr>
              <a:t>‹#›</a:t>
            </a:fld>
            <a:endParaRPr lang="en-US" altLang="en-US"/>
          </a:p>
        </p:txBody>
      </p:sp>
    </p:spTree>
    <p:extLst>
      <p:ext uri="{BB962C8B-B14F-4D97-AF65-F5344CB8AC3E}">
        <p14:creationId xmlns:p14="http://schemas.microsoft.com/office/powerpoint/2010/main" val="413506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rtlCol="0">
            <a:normAutofit/>
          </a:bodyPr>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7">
            <a:extLst>
              <a:ext uri="{FF2B5EF4-FFF2-40B4-BE49-F238E27FC236}">
                <a16:creationId xmlns:a16="http://schemas.microsoft.com/office/drawing/2014/main" id="{539A4703-5BA2-EB46-948C-BD93A3564647}"/>
              </a:ext>
            </a:extLst>
          </p:cNvPr>
          <p:cNvSpPr>
            <a:spLocks noGrp="1"/>
          </p:cNvSpPr>
          <p:nvPr>
            <p:ph type="dt" sz="half" idx="10"/>
          </p:nvPr>
        </p:nvSpPr>
        <p:spPr/>
        <p:txBody>
          <a:bodyPr/>
          <a:lstStyle>
            <a:lvl1pPr>
              <a:defRPr>
                <a:solidFill>
                  <a:srgbClr val="FFFFFF"/>
                </a:solidFill>
              </a:defRPr>
            </a:lvl1pPr>
          </a:lstStyle>
          <a:p>
            <a:pPr>
              <a:defRPr/>
            </a:pPr>
            <a:fld id="{233E997C-DFEB-304C-B432-A70CAFAB83FD}" type="datetime1">
              <a:rPr lang="en-US" altLang="en-US" smtClean="0"/>
              <a:pPr>
                <a:defRPr/>
              </a:pPr>
              <a:t>11/13/22</a:t>
            </a:fld>
            <a:endParaRPr lang="en-US" altLang="en-US"/>
          </a:p>
        </p:txBody>
      </p:sp>
      <p:sp>
        <p:nvSpPr>
          <p:cNvPr id="6" name="Footer Placeholder 8">
            <a:extLst>
              <a:ext uri="{FF2B5EF4-FFF2-40B4-BE49-F238E27FC236}">
                <a16:creationId xmlns:a16="http://schemas.microsoft.com/office/drawing/2014/main" id="{6EB2D700-1CA1-2144-822D-110241EC609E}"/>
              </a:ext>
            </a:extLst>
          </p:cNvPr>
          <p:cNvSpPr>
            <a:spLocks noGrp="1"/>
          </p:cNvSpPr>
          <p:nvPr>
            <p:ph type="ftr" sz="quarter" idx="11"/>
          </p:nvPr>
        </p:nvSpPr>
        <p:spPr/>
        <p:txBody>
          <a:bodyPr/>
          <a:lstStyle>
            <a:lvl1pPr fontAlgn="base">
              <a:spcBef>
                <a:spcPct val="0"/>
              </a:spcBef>
              <a:spcAft>
                <a:spcPct val="0"/>
              </a:spcAft>
              <a:defRPr>
                <a:solidFill>
                  <a:prstClr val="white">
                    <a:alpha val="75000"/>
                  </a:prstClr>
                </a:solidFill>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EE6F440F-CEFA-514B-86B0-6C51F08180DB}"/>
              </a:ext>
            </a:extLst>
          </p:cNvPr>
          <p:cNvSpPr>
            <a:spLocks noGrp="1"/>
          </p:cNvSpPr>
          <p:nvPr>
            <p:ph type="sldNum" sz="quarter" idx="12"/>
          </p:nvPr>
        </p:nvSpPr>
        <p:spPr/>
        <p:txBody>
          <a:bodyPr/>
          <a:lstStyle>
            <a:lvl1pPr>
              <a:defRPr>
                <a:solidFill>
                  <a:srgbClr val="FFFFFF"/>
                </a:solidFill>
              </a:defRPr>
            </a:lvl1pPr>
          </a:lstStyle>
          <a:p>
            <a:pPr>
              <a:defRPr/>
            </a:pPr>
            <a:fld id="{6F68D1CE-FC8E-194F-BA06-5C6B63C37761}" type="slidenum">
              <a:rPr lang="en-US" altLang="en-US"/>
              <a:pPr>
                <a:defRPr/>
              </a:pPr>
              <a:t>‹#›</a:t>
            </a:fld>
            <a:endParaRPr lang="en-US" altLang="en-US"/>
          </a:p>
        </p:txBody>
      </p:sp>
    </p:spTree>
    <p:extLst>
      <p:ext uri="{BB962C8B-B14F-4D97-AF65-F5344CB8AC3E}">
        <p14:creationId xmlns:p14="http://schemas.microsoft.com/office/powerpoint/2010/main" val="4204307680"/>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07201BC7-BED0-D843-93DB-22A8617BD6C6}"/>
              </a:ext>
            </a:extLst>
          </p:cNvPr>
          <p:cNvSpPr>
            <a:spLocks noGrp="1"/>
          </p:cNvSpPr>
          <p:nvPr>
            <p:ph type="dt" sz="half" idx="10"/>
          </p:nvPr>
        </p:nvSpPr>
        <p:spPr/>
        <p:txBody>
          <a:bodyPr/>
          <a:lstStyle>
            <a:lvl1pPr>
              <a:defRPr/>
            </a:lvl1pPr>
          </a:lstStyle>
          <a:p>
            <a:pPr>
              <a:defRPr/>
            </a:pPr>
            <a:fld id="{44D920F0-FEB1-2541-A059-C3FC5BE0A1E7}" type="datetime1">
              <a:rPr lang="en-US" altLang="en-US" smtClean="0"/>
              <a:pPr>
                <a:defRPr/>
              </a:pPr>
              <a:t>11/13/22</a:t>
            </a:fld>
            <a:endParaRPr lang="en-US" altLang="en-US"/>
          </a:p>
        </p:txBody>
      </p:sp>
      <p:sp>
        <p:nvSpPr>
          <p:cNvPr id="5" name="Footer Placeholder 7">
            <a:extLst>
              <a:ext uri="{FF2B5EF4-FFF2-40B4-BE49-F238E27FC236}">
                <a16:creationId xmlns:a16="http://schemas.microsoft.com/office/drawing/2014/main" id="{C49B5DAE-E24D-F744-8BAC-3CD662463F1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90CCC806-E2E1-C24D-A9B1-8C59BEADBEEC}"/>
              </a:ext>
            </a:extLst>
          </p:cNvPr>
          <p:cNvSpPr>
            <a:spLocks noGrp="1"/>
          </p:cNvSpPr>
          <p:nvPr>
            <p:ph type="sldNum" sz="quarter" idx="12"/>
          </p:nvPr>
        </p:nvSpPr>
        <p:spPr/>
        <p:txBody>
          <a:bodyPr/>
          <a:lstStyle>
            <a:lvl1pPr>
              <a:defRPr/>
            </a:lvl1pPr>
          </a:lstStyle>
          <a:p>
            <a:pPr>
              <a:defRPr/>
            </a:pPr>
            <a:fld id="{DA549200-EF1F-A641-8E2C-0A41573C3522}" type="slidenum">
              <a:rPr lang="en-US" altLang="en-US"/>
              <a:pPr>
                <a:defRPr/>
              </a:pPr>
              <a:t>‹#›</a:t>
            </a:fld>
            <a:endParaRPr lang="en-US" altLang="en-US"/>
          </a:p>
        </p:txBody>
      </p:sp>
    </p:spTree>
    <p:extLst>
      <p:ext uri="{BB962C8B-B14F-4D97-AF65-F5344CB8AC3E}">
        <p14:creationId xmlns:p14="http://schemas.microsoft.com/office/powerpoint/2010/main" val="19013247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45A432FC-B1FC-3743-A6E8-67271640A740}"/>
              </a:ext>
            </a:extLst>
          </p:cNvPr>
          <p:cNvSpPr>
            <a:spLocks noGrp="1"/>
          </p:cNvSpPr>
          <p:nvPr>
            <p:ph type="dt" sz="half" idx="10"/>
          </p:nvPr>
        </p:nvSpPr>
        <p:spPr/>
        <p:txBody>
          <a:bodyPr/>
          <a:lstStyle>
            <a:lvl1pPr>
              <a:defRPr/>
            </a:lvl1pPr>
          </a:lstStyle>
          <a:p>
            <a:pPr>
              <a:defRPr/>
            </a:pPr>
            <a:fld id="{13EBBAF8-A45C-F042-8FF1-CB0E04081067}" type="datetime1">
              <a:rPr lang="en-US" altLang="en-US" smtClean="0"/>
              <a:pPr>
                <a:defRPr/>
              </a:pPr>
              <a:t>11/13/22</a:t>
            </a:fld>
            <a:endParaRPr lang="en-US" altLang="en-US"/>
          </a:p>
        </p:txBody>
      </p:sp>
      <p:sp>
        <p:nvSpPr>
          <p:cNvPr id="5" name="Footer Placeholder 7">
            <a:extLst>
              <a:ext uri="{FF2B5EF4-FFF2-40B4-BE49-F238E27FC236}">
                <a16:creationId xmlns:a16="http://schemas.microsoft.com/office/drawing/2014/main" id="{1E44A229-6EF5-AB47-ADF0-812C9506B1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5FDE0C0A-82C9-934C-AB08-5FC4E93A2F50}"/>
              </a:ext>
            </a:extLst>
          </p:cNvPr>
          <p:cNvSpPr>
            <a:spLocks noGrp="1"/>
          </p:cNvSpPr>
          <p:nvPr>
            <p:ph type="sldNum" sz="quarter" idx="12"/>
          </p:nvPr>
        </p:nvSpPr>
        <p:spPr/>
        <p:txBody>
          <a:bodyPr/>
          <a:lstStyle>
            <a:lvl1pPr>
              <a:defRPr/>
            </a:lvl1pPr>
          </a:lstStyle>
          <a:p>
            <a:pPr>
              <a:defRPr/>
            </a:pPr>
            <a:fld id="{0AC7CBC5-1D32-1A4F-8557-6B88EE5700AD}" type="slidenum">
              <a:rPr lang="en-US" altLang="en-US"/>
              <a:pPr>
                <a:defRPr/>
              </a:pPr>
              <a:t>‹#›</a:t>
            </a:fld>
            <a:endParaRPr lang="en-US" altLang="en-US"/>
          </a:p>
        </p:txBody>
      </p:sp>
    </p:spTree>
    <p:extLst>
      <p:ext uri="{BB962C8B-B14F-4D97-AF65-F5344CB8AC3E}">
        <p14:creationId xmlns:p14="http://schemas.microsoft.com/office/powerpoint/2010/main" val="40406020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B8C0AEDB-AE72-1C4B-98C5-DD8A57B0F74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3D172127-04AB-F14E-8A77-E25FA91BEEEF}"/>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239F5AA2-2F81-DE4D-857B-D03D37DA78D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9F099C6E-3884-6249-A62E-9F695C70B31F}"/>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90B983E7-8083-6541-91E7-371C364A38E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7EE0FBDF-FEFA-9C4C-B8C1-AA83F67044BE}"/>
              </a:ext>
            </a:extLst>
          </p:cNvPr>
          <p:cNvSpPr>
            <a:spLocks noGrp="1" noChangeArrowheads="1"/>
          </p:cNvSpPr>
          <p:nvPr>
            <p:ph type="sldNum" sz="quarter" idx="12"/>
          </p:nvPr>
        </p:nvSpPr>
        <p:spPr/>
        <p:txBody>
          <a:bodyPr/>
          <a:lstStyle>
            <a:lvl1pPr>
              <a:defRPr sz="1200"/>
            </a:lvl1pPr>
          </a:lstStyle>
          <a:p>
            <a:pPr>
              <a:defRPr/>
            </a:pPr>
            <a:fld id="{DD28897F-2C7E-7F46-B69F-DE95DCD1C75F}" type="slidenum">
              <a:rPr lang="en-US" altLang="en-US"/>
              <a:pPr>
                <a:defRPr/>
              </a:pPr>
              <a:t>‹#›</a:t>
            </a:fld>
            <a:endParaRPr lang="en-US" altLang="en-US"/>
          </a:p>
        </p:txBody>
      </p:sp>
    </p:spTree>
    <p:extLst>
      <p:ext uri="{BB962C8B-B14F-4D97-AF65-F5344CB8AC3E}">
        <p14:creationId xmlns:p14="http://schemas.microsoft.com/office/powerpoint/2010/main" val="198352141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79652B2-5BA2-814B-9197-80813B25BC1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972B4512-5C9F-F24B-ACE5-FEA941FA37B6}"/>
              </a:ext>
            </a:extLst>
          </p:cNvPr>
          <p:cNvSpPr>
            <a:spLocks noGrp="1" noChangeArrowheads="1"/>
          </p:cNvSpPr>
          <p:nvPr>
            <p:ph type="sldNum" sz="quarter" idx="11"/>
          </p:nvPr>
        </p:nvSpPr>
        <p:spPr/>
        <p:txBody>
          <a:bodyPr/>
          <a:lstStyle>
            <a:lvl1pPr>
              <a:defRPr/>
            </a:lvl1pPr>
          </a:lstStyle>
          <a:p>
            <a:pPr>
              <a:defRPr/>
            </a:pPr>
            <a:fld id="{C9B264BD-5CF8-8847-9120-583B5D924A6F}" type="slidenum">
              <a:rPr lang="en-US" altLang="en-US"/>
              <a:pPr>
                <a:defRPr/>
              </a:pPr>
              <a:t>‹#›</a:t>
            </a:fld>
            <a:endParaRPr lang="en-US" altLang="en-US"/>
          </a:p>
        </p:txBody>
      </p:sp>
    </p:spTree>
    <p:extLst>
      <p:ext uri="{BB962C8B-B14F-4D97-AF65-F5344CB8AC3E}">
        <p14:creationId xmlns:p14="http://schemas.microsoft.com/office/powerpoint/2010/main" val="1903210076"/>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0C503F49-5E0A-6C4C-8707-2CDE1C016BB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D7EAE19-43CD-0149-9535-D4749EB05249}"/>
              </a:ext>
            </a:extLst>
          </p:cNvPr>
          <p:cNvSpPr>
            <a:spLocks noGrp="1" noChangeArrowheads="1"/>
          </p:cNvSpPr>
          <p:nvPr>
            <p:ph type="sldNum" sz="quarter" idx="11"/>
          </p:nvPr>
        </p:nvSpPr>
        <p:spPr/>
        <p:txBody>
          <a:bodyPr/>
          <a:lstStyle>
            <a:lvl1pPr>
              <a:defRPr/>
            </a:lvl1pPr>
          </a:lstStyle>
          <a:p>
            <a:pPr>
              <a:defRPr/>
            </a:pPr>
            <a:fld id="{55B4427A-0234-FF4A-B617-45AD81C0316B}" type="slidenum">
              <a:rPr lang="en-US" altLang="en-US"/>
              <a:pPr>
                <a:defRPr/>
              </a:pPr>
              <a:t>‹#›</a:t>
            </a:fld>
            <a:endParaRPr lang="en-US" altLang="en-US"/>
          </a:p>
        </p:txBody>
      </p:sp>
    </p:spTree>
    <p:extLst>
      <p:ext uri="{BB962C8B-B14F-4D97-AF65-F5344CB8AC3E}">
        <p14:creationId xmlns:p14="http://schemas.microsoft.com/office/powerpoint/2010/main" val="3169871914"/>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6C81874D-6987-554F-A2A7-E1C4E088795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E6FDB72E-FF27-D348-8419-B96CBBA6934E}"/>
              </a:ext>
            </a:extLst>
          </p:cNvPr>
          <p:cNvSpPr>
            <a:spLocks noGrp="1" noChangeArrowheads="1"/>
          </p:cNvSpPr>
          <p:nvPr>
            <p:ph type="sldNum" sz="quarter" idx="11"/>
          </p:nvPr>
        </p:nvSpPr>
        <p:spPr/>
        <p:txBody>
          <a:bodyPr/>
          <a:lstStyle>
            <a:lvl1pPr>
              <a:defRPr/>
            </a:lvl1pPr>
          </a:lstStyle>
          <a:p>
            <a:pPr>
              <a:defRPr/>
            </a:pPr>
            <a:fld id="{CC412D68-2B8E-0F43-9524-393EB5278AD6}" type="slidenum">
              <a:rPr lang="en-US" altLang="en-US"/>
              <a:pPr>
                <a:defRPr/>
              </a:pPr>
              <a:t>‹#›</a:t>
            </a:fld>
            <a:endParaRPr lang="en-US" altLang="en-US"/>
          </a:p>
        </p:txBody>
      </p:sp>
    </p:spTree>
    <p:extLst>
      <p:ext uri="{BB962C8B-B14F-4D97-AF65-F5344CB8AC3E}">
        <p14:creationId xmlns:p14="http://schemas.microsoft.com/office/powerpoint/2010/main" val="156667962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86B3CF1-52B7-1B4E-AE7A-0549C7D0B2A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8E095FFB-C259-2E43-9A62-A1D62518E03B}"/>
              </a:ext>
            </a:extLst>
          </p:cNvPr>
          <p:cNvSpPr>
            <a:spLocks noGrp="1" noChangeArrowheads="1"/>
          </p:cNvSpPr>
          <p:nvPr>
            <p:ph type="sldNum" sz="quarter" idx="11"/>
          </p:nvPr>
        </p:nvSpPr>
        <p:spPr>
          <a:ln/>
        </p:spPr>
        <p:txBody>
          <a:bodyPr/>
          <a:lstStyle>
            <a:lvl1pPr>
              <a:defRPr/>
            </a:lvl1pPr>
          </a:lstStyle>
          <a:p>
            <a:pPr>
              <a:defRPr/>
            </a:pPr>
            <a:fld id="{CFD471CD-8D2F-4F45-9D79-5AC74AB2E20F}" type="slidenum">
              <a:rPr lang="en-US" altLang="en-US"/>
              <a:pPr>
                <a:defRPr/>
              </a:pPr>
              <a:t>‹#›</a:t>
            </a:fld>
            <a:endParaRPr lang="en-US" altLang="en-US"/>
          </a:p>
        </p:txBody>
      </p:sp>
    </p:spTree>
    <p:extLst>
      <p:ext uri="{BB962C8B-B14F-4D97-AF65-F5344CB8AC3E}">
        <p14:creationId xmlns:p14="http://schemas.microsoft.com/office/powerpoint/2010/main" val="597877878"/>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EFF74D33-B557-2D4A-8CA7-6C068BEA77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02B7CEDD-20B8-6243-B7DF-B621408F7A2A}"/>
              </a:ext>
            </a:extLst>
          </p:cNvPr>
          <p:cNvSpPr>
            <a:spLocks noGrp="1" noChangeArrowheads="1"/>
          </p:cNvSpPr>
          <p:nvPr>
            <p:ph type="sldNum" sz="quarter" idx="11"/>
          </p:nvPr>
        </p:nvSpPr>
        <p:spPr/>
        <p:txBody>
          <a:bodyPr/>
          <a:lstStyle>
            <a:lvl1pPr>
              <a:defRPr/>
            </a:lvl1pPr>
          </a:lstStyle>
          <a:p>
            <a:pPr>
              <a:defRPr/>
            </a:pPr>
            <a:fld id="{E0D7057D-8804-B74F-813A-684A2729AF5E}" type="slidenum">
              <a:rPr lang="en-US" altLang="en-US"/>
              <a:pPr>
                <a:defRPr/>
              </a:pPr>
              <a:t>‹#›</a:t>
            </a:fld>
            <a:endParaRPr lang="en-US" altLang="en-US"/>
          </a:p>
        </p:txBody>
      </p:sp>
    </p:spTree>
    <p:extLst>
      <p:ext uri="{BB962C8B-B14F-4D97-AF65-F5344CB8AC3E}">
        <p14:creationId xmlns:p14="http://schemas.microsoft.com/office/powerpoint/2010/main" val="2856699946"/>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D416F44-F624-5048-899C-99A0F4C7AEA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24B80B40-48F5-3949-AFFD-6910D6AD593F}"/>
              </a:ext>
            </a:extLst>
          </p:cNvPr>
          <p:cNvSpPr>
            <a:spLocks noGrp="1" noChangeArrowheads="1"/>
          </p:cNvSpPr>
          <p:nvPr>
            <p:ph type="sldNum" sz="quarter" idx="11"/>
          </p:nvPr>
        </p:nvSpPr>
        <p:spPr/>
        <p:txBody>
          <a:bodyPr/>
          <a:lstStyle>
            <a:lvl1pPr>
              <a:defRPr/>
            </a:lvl1pPr>
          </a:lstStyle>
          <a:p>
            <a:pPr>
              <a:defRPr/>
            </a:pPr>
            <a:fld id="{AA867CE6-8CAF-1443-BB87-1F9BBECD8B91}" type="slidenum">
              <a:rPr lang="en-US" altLang="en-US"/>
              <a:pPr>
                <a:defRPr/>
              </a:pPr>
              <a:t>‹#›</a:t>
            </a:fld>
            <a:endParaRPr lang="en-US" altLang="en-US"/>
          </a:p>
        </p:txBody>
      </p:sp>
    </p:spTree>
    <p:extLst>
      <p:ext uri="{BB962C8B-B14F-4D97-AF65-F5344CB8AC3E}">
        <p14:creationId xmlns:p14="http://schemas.microsoft.com/office/powerpoint/2010/main" val="2703781786"/>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4F10A0E4-55E1-E344-A9A7-514DF6DE64A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5CA045D6-205E-8C4F-BF45-111FB3A77250}"/>
              </a:ext>
            </a:extLst>
          </p:cNvPr>
          <p:cNvSpPr>
            <a:spLocks noGrp="1" noChangeArrowheads="1"/>
          </p:cNvSpPr>
          <p:nvPr>
            <p:ph type="sldNum" sz="quarter" idx="11"/>
          </p:nvPr>
        </p:nvSpPr>
        <p:spPr/>
        <p:txBody>
          <a:bodyPr/>
          <a:lstStyle>
            <a:lvl1pPr>
              <a:defRPr/>
            </a:lvl1pPr>
          </a:lstStyle>
          <a:p>
            <a:pPr>
              <a:defRPr/>
            </a:pPr>
            <a:fld id="{FF5F0CEF-1A2E-4B4E-94B7-F9B11A1657A4}" type="slidenum">
              <a:rPr lang="en-US" altLang="en-US"/>
              <a:pPr>
                <a:defRPr/>
              </a:pPr>
              <a:t>‹#›</a:t>
            </a:fld>
            <a:endParaRPr lang="en-US" altLang="en-US"/>
          </a:p>
        </p:txBody>
      </p:sp>
    </p:spTree>
    <p:extLst>
      <p:ext uri="{BB962C8B-B14F-4D97-AF65-F5344CB8AC3E}">
        <p14:creationId xmlns:p14="http://schemas.microsoft.com/office/powerpoint/2010/main" val="210188514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0245C159-7A18-D446-8CE9-9D889808189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843B3-C745-6747-AEDF-DB017023B88E}"/>
              </a:ext>
            </a:extLst>
          </p:cNvPr>
          <p:cNvSpPr>
            <a:spLocks noGrp="1" noChangeArrowheads="1"/>
          </p:cNvSpPr>
          <p:nvPr>
            <p:ph type="sldNum" sz="quarter" idx="11"/>
          </p:nvPr>
        </p:nvSpPr>
        <p:spPr/>
        <p:txBody>
          <a:bodyPr/>
          <a:lstStyle>
            <a:lvl1pPr>
              <a:defRPr/>
            </a:lvl1pPr>
          </a:lstStyle>
          <a:p>
            <a:pPr>
              <a:defRPr/>
            </a:pPr>
            <a:fld id="{62AB418C-E36B-F240-8932-8FB0F5F5958A}" type="slidenum">
              <a:rPr lang="en-US" altLang="en-US"/>
              <a:pPr>
                <a:defRPr/>
              </a:pPr>
              <a:t>‹#›</a:t>
            </a:fld>
            <a:endParaRPr lang="en-US" altLang="en-US"/>
          </a:p>
        </p:txBody>
      </p:sp>
    </p:spTree>
    <p:extLst>
      <p:ext uri="{BB962C8B-B14F-4D97-AF65-F5344CB8AC3E}">
        <p14:creationId xmlns:p14="http://schemas.microsoft.com/office/powerpoint/2010/main" val="66008409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F161BD4-BE84-8F4C-9366-F61686248C2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811B5C-E6B4-E142-A3B6-D8C754CE31BF}"/>
              </a:ext>
            </a:extLst>
          </p:cNvPr>
          <p:cNvSpPr>
            <a:spLocks noGrp="1" noChangeArrowheads="1"/>
          </p:cNvSpPr>
          <p:nvPr>
            <p:ph type="sldNum" sz="quarter" idx="11"/>
          </p:nvPr>
        </p:nvSpPr>
        <p:spPr/>
        <p:txBody>
          <a:bodyPr/>
          <a:lstStyle>
            <a:lvl1pPr>
              <a:defRPr/>
            </a:lvl1pPr>
          </a:lstStyle>
          <a:p>
            <a:pPr>
              <a:defRPr/>
            </a:pPr>
            <a:fld id="{7B90E76B-E272-4B47-B40C-ABE8AA31BA5F}" type="slidenum">
              <a:rPr lang="en-US" altLang="en-US"/>
              <a:pPr>
                <a:defRPr/>
              </a:pPr>
              <a:t>‹#›</a:t>
            </a:fld>
            <a:endParaRPr lang="en-US" altLang="en-US"/>
          </a:p>
        </p:txBody>
      </p:sp>
    </p:spTree>
    <p:extLst>
      <p:ext uri="{BB962C8B-B14F-4D97-AF65-F5344CB8AC3E}">
        <p14:creationId xmlns:p14="http://schemas.microsoft.com/office/powerpoint/2010/main" val="3590905351"/>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A125170-765C-1843-9206-97B56AC2920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C4D52BE-7BDA-3943-867D-4DCAC5A7CE10}"/>
              </a:ext>
            </a:extLst>
          </p:cNvPr>
          <p:cNvSpPr>
            <a:spLocks noGrp="1" noChangeArrowheads="1"/>
          </p:cNvSpPr>
          <p:nvPr>
            <p:ph type="sldNum" sz="quarter" idx="11"/>
          </p:nvPr>
        </p:nvSpPr>
        <p:spPr/>
        <p:txBody>
          <a:bodyPr/>
          <a:lstStyle>
            <a:lvl1pPr>
              <a:defRPr/>
            </a:lvl1pPr>
          </a:lstStyle>
          <a:p>
            <a:pPr>
              <a:defRPr/>
            </a:pPr>
            <a:fld id="{ABE7DE28-7A66-164E-95E7-450898FA5DE7}" type="slidenum">
              <a:rPr lang="en-US" altLang="en-US"/>
              <a:pPr>
                <a:defRPr/>
              </a:pPr>
              <a:t>‹#›</a:t>
            </a:fld>
            <a:endParaRPr lang="en-US" altLang="en-US"/>
          </a:p>
        </p:txBody>
      </p:sp>
    </p:spTree>
    <p:extLst>
      <p:ext uri="{BB962C8B-B14F-4D97-AF65-F5344CB8AC3E}">
        <p14:creationId xmlns:p14="http://schemas.microsoft.com/office/powerpoint/2010/main" val="3141523695"/>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C3415BA-4F86-7645-B96B-6D52B81FB16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95352D9-45D6-C143-B112-7757F6ECFD53}"/>
              </a:ext>
            </a:extLst>
          </p:cNvPr>
          <p:cNvSpPr>
            <a:spLocks noGrp="1" noChangeArrowheads="1"/>
          </p:cNvSpPr>
          <p:nvPr>
            <p:ph type="sldNum" sz="quarter" idx="11"/>
          </p:nvPr>
        </p:nvSpPr>
        <p:spPr/>
        <p:txBody>
          <a:bodyPr/>
          <a:lstStyle>
            <a:lvl1pPr>
              <a:defRPr/>
            </a:lvl1pPr>
          </a:lstStyle>
          <a:p>
            <a:pPr>
              <a:defRPr/>
            </a:pPr>
            <a:fld id="{D57576C8-4CB5-EB47-A907-7F94696BF5CF}" type="slidenum">
              <a:rPr lang="en-US" altLang="en-US"/>
              <a:pPr>
                <a:defRPr/>
              </a:pPr>
              <a:t>‹#›</a:t>
            </a:fld>
            <a:endParaRPr lang="en-US" altLang="en-US"/>
          </a:p>
        </p:txBody>
      </p:sp>
    </p:spTree>
    <p:extLst>
      <p:ext uri="{BB962C8B-B14F-4D97-AF65-F5344CB8AC3E}">
        <p14:creationId xmlns:p14="http://schemas.microsoft.com/office/powerpoint/2010/main" val="325287412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3AD25134-EA78-B244-BD5E-7B5D1163FC5A}"/>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1C4557B9-6B1E-2F4D-B6C2-B2A1DA603A43}"/>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F4B93D-BF22-A149-BABA-90115B5D13E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0DF3E3D-46D9-DB43-8730-C0994CEC1A83}"/>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621A4F04-3E3C-1847-A6F0-DE424E4F54A8}"/>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3AFBFE3F-2108-1444-A8AF-58789E512E92}"/>
              </a:ext>
            </a:extLst>
          </p:cNvPr>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6930F04B-11B6-5640-A1E4-882842C3BEC8}" type="slidenum">
              <a:rPr lang="en-US" altLang="en-US"/>
              <a:pPr>
                <a:defRPr/>
              </a:pPr>
              <a:t>‹#›</a:t>
            </a:fld>
            <a:endParaRPr lang="en-US" altLang="en-US"/>
          </a:p>
        </p:txBody>
      </p:sp>
    </p:spTree>
    <p:extLst>
      <p:ext uri="{BB962C8B-B14F-4D97-AF65-F5344CB8AC3E}">
        <p14:creationId xmlns:p14="http://schemas.microsoft.com/office/powerpoint/2010/main" val="12070021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4E2F54E-60B9-2F4F-89E6-30CBFA1ABA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67796C9-FBA3-3942-A3B6-53B40D25BA3D}"/>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3CF7A15-8D90-1445-BE37-F18227DCF408}" type="slidenum">
              <a:rPr lang="en-US" altLang="en-US"/>
              <a:pPr>
                <a:defRPr/>
              </a:pPr>
              <a:t>‹#›</a:t>
            </a:fld>
            <a:endParaRPr lang="en-US" altLang="en-US"/>
          </a:p>
        </p:txBody>
      </p:sp>
    </p:spTree>
    <p:extLst>
      <p:ext uri="{BB962C8B-B14F-4D97-AF65-F5344CB8AC3E}">
        <p14:creationId xmlns:p14="http://schemas.microsoft.com/office/powerpoint/2010/main" val="2396483160"/>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3FA9C44-8B01-8249-93D9-1383E87490C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BCEF2B4A-BAB8-3D4F-9B4C-D6A6221B395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DB02DC1-0A42-4A43-BE99-F4D1DC9EAA1C}" type="slidenum">
              <a:rPr lang="en-US" altLang="en-US"/>
              <a:pPr>
                <a:defRPr/>
              </a:pPr>
              <a:t>‹#›</a:t>
            </a:fld>
            <a:endParaRPr lang="en-US" altLang="en-US"/>
          </a:p>
        </p:txBody>
      </p:sp>
    </p:spTree>
    <p:extLst>
      <p:ext uri="{BB962C8B-B14F-4D97-AF65-F5344CB8AC3E}">
        <p14:creationId xmlns:p14="http://schemas.microsoft.com/office/powerpoint/2010/main" val="290793429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DF7DD1FF-752F-CF4C-8945-3B4238296D0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7513F226-2EB8-7844-A867-B8F2BD7B39AD}"/>
              </a:ext>
            </a:extLst>
          </p:cNvPr>
          <p:cNvSpPr>
            <a:spLocks noGrp="1" noChangeArrowheads="1"/>
          </p:cNvSpPr>
          <p:nvPr>
            <p:ph type="sldNum" sz="quarter" idx="11"/>
          </p:nvPr>
        </p:nvSpPr>
        <p:spPr>
          <a:ln/>
        </p:spPr>
        <p:txBody>
          <a:bodyPr/>
          <a:lstStyle>
            <a:lvl1pPr>
              <a:defRPr/>
            </a:lvl1pPr>
          </a:lstStyle>
          <a:p>
            <a:pPr>
              <a:defRPr/>
            </a:pPr>
            <a:fld id="{4DDC317A-7115-1447-A3EA-179600B564D0}" type="slidenum">
              <a:rPr lang="en-US" altLang="en-US"/>
              <a:pPr>
                <a:defRPr/>
              </a:pPr>
              <a:t>‹#›</a:t>
            </a:fld>
            <a:endParaRPr lang="en-US" altLang="en-US"/>
          </a:p>
        </p:txBody>
      </p:sp>
    </p:spTree>
    <p:extLst>
      <p:ext uri="{BB962C8B-B14F-4D97-AF65-F5344CB8AC3E}">
        <p14:creationId xmlns:p14="http://schemas.microsoft.com/office/powerpoint/2010/main" val="2988406497"/>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8627C71B-EDC2-1445-BBA8-64078224918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B958A16-5E9C-B445-AF57-EF5CDEBF3E0E}"/>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AB06FE8-1E6A-3342-8236-C414132BF53E}" type="slidenum">
              <a:rPr lang="en-US" altLang="en-US"/>
              <a:pPr>
                <a:defRPr/>
              </a:pPr>
              <a:t>‹#›</a:t>
            </a:fld>
            <a:endParaRPr lang="en-US" altLang="en-US"/>
          </a:p>
        </p:txBody>
      </p:sp>
    </p:spTree>
    <p:extLst>
      <p:ext uri="{BB962C8B-B14F-4D97-AF65-F5344CB8AC3E}">
        <p14:creationId xmlns:p14="http://schemas.microsoft.com/office/powerpoint/2010/main" val="405869626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02AFDBD5-081C-2C49-9625-F770FCBA5E4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15294AE6-4DF2-EC4B-9344-697D8BAF10CC}"/>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1B1B105-BE8E-8842-8E6D-0757A98AA255}" type="slidenum">
              <a:rPr lang="en-US" altLang="en-US"/>
              <a:pPr>
                <a:defRPr/>
              </a:pPr>
              <a:t>‹#›</a:t>
            </a:fld>
            <a:endParaRPr lang="en-US" altLang="en-US"/>
          </a:p>
        </p:txBody>
      </p:sp>
    </p:spTree>
    <p:extLst>
      <p:ext uri="{BB962C8B-B14F-4D97-AF65-F5344CB8AC3E}">
        <p14:creationId xmlns:p14="http://schemas.microsoft.com/office/powerpoint/2010/main" val="3155814230"/>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AC96CBF-A6DE-D046-A601-59A502E0642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3FDE946E-95D0-5A4C-B651-F48795EF13DF}"/>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4D70267-3EB3-DF44-AB1B-3C13678813A3}" type="slidenum">
              <a:rPr lang="en-US" altLang="en-US"/>
              <a:pPr>
                <a:defRPr/>
              </a:pPr>
              <a:t>‹#›</a:t>
            </a:fld>
            <a:endParaRPr lang="en-US" altLang="en-US"/>
          </a:p>
        </p:txBody>
      </p:sp>
    </p:spTree>
    <p:extLst>
      <p:ext uri="{BB962C8B-B14F-4D97-AF65-F5344CB8AC3E}">
        <p14:creationId xmlns:p14="http://schemas.microsoft.com/office/powerpoint/2010/main" val="3109322701"/>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E562540-E7C4-BB43-B566-144491F47A4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05215AC-8F39-1E47-9F14-BF4613727717}"/>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15B707F-67A4-DA42-816E-5DF13A099CC4}" type="slidenum">
              <a:rPr lang="en-US" altLang="en-US"/>
              <a:pPr>
                <a:defRPr/>
              </a:pPr>
              <a:t>‹#›</a:t>
            </a:fld>
            <a:endParaRPr lang="en-US" altLang="en-US"/>
          </a:p>
        </p:txBody>
      </p:sp>
    </p:spTree>
    <p:extLst>
      <p:ext uri="{BB962C8B-B14F-4D97-AF65-F5344CB8AC3E}">
        <p14:creationId xmlns:p14="http://schemas.microsoft.com/office/powerpoint/2010/main" val="3031278699"/>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DBDF044A-9556-3740-9960-C2B708761B6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D75F002-2226-814E-A0B5-493B26014BE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9815857-AD7B-954C-A805-6C7780519740}" type="slidenum">
              <a:rPr lang="en-US" altLang="en-US"/>
              <a:pPr>
                <a:defRPr/>
              </a:pPr>
              <a:t>‹#›</a:t>
            </a:fld>
            <a:endParaRPr lang="en-US" altLang="en-US"/>
          </a:p>
        </p:txBody>
      </p:sp>
    </p:spTree>
    <p:extLst>
      <p:ext uri="{BB962C8B-B14F-4D97-AF65-F5344CB8AC3E}">
        <p14:creationId xmlns:p14="http://schemas.microsoft.com/office/powerpoint/2010/main" val="123235361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B8C2278-83B5-F34A-A426-482F7D9975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745FE-DDF7-2949-AE24-A78FFF7D0B35}"/>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05385B63-ABF2-1946-97AC-B4A44E920B06}" type="slidenum">
              <a:rPr lang="en-US" altLang="en-US"/>
              <a:pPr>
                <a:defRPr/>
              </a:pPr>
              <a:t>‹#›</a:t>
            </a:fld>
            <a:endParaRPr lang="en-US" altLang="en-US"/>
          </a:p>
        </p:txBody>
      </p:sp>
    </p:spTree>
    <p:extLst>
      <p:ext uri="{BB962C8B-B14F-4D97-AF65-F5344CB8AC3E}">
        <p14:creationId xmlns:p14="http://schemas.microsoft.com/office/powerpoint/2010/main" val="1267262565"/>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5C9978C-3A26-2240-85BB-98C2D44E24D4}"/>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D6271E4-1979-1F4C-9E16-9D4FA0DB173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871C2D-B2AE-A446-B995-D8BF8ACD8CA2}" type="slidenum">
              <a:rPr lang="en-US" altLang="en-US"/>
              <a:pPr>
                <a:defRPr/>
              </a:pPr>
              <a:t>‹#›</a:t>
            </a:fld>
            <a:endParaRPr lang="en-US" altLang="en-US"/>
          </a:p>
        </p:txBody>
      </p:sp>
    </p:spTree>
    <p:extLst>
      <p:ext uri="{BB962C8B-B14F-4D97-AF65-F5344CB8AC3E}">
        <p14:creationId xmlns:p14="http://schemas.microsoft.com/office/powerpoint/2010/main" val="2554596388"/>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CACDB55-BD39-6349-B6F6-E9BA947B984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F0A13895-9246-964F-A123-DC4E8E000A6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131645-0551-0E43-AA4A-B37F3BEF458B}" type="slidenum">
              <a:rPr lang="en-US" altLang="en-US"/>
              <a:pPr>
                <a:defRPr/>
              </a:pPr>
              <a:t>‹#›</a:t>
            </a:fld>
            <a:endParaRPr lang="en-US" altLang="en-US"/>
          </a:p>
        </p:txBody>
      </p:sp>
    </p:spTree>
    <p:extLst>
      <p:ext uri="{BB962C8B-B14F-4D97-AF65-F5344CB8AC3E}">
        <p14:creationId xmlns:p14="http://schemas.microsoft.com/office/powerpoint/2010/main" val="377026424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213207847"/>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123213629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978A423-3D9F-894F-B5AD-E1A2D46BB9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97848F5F-7FA1-4047-92D1-DE982BEA3E23}"/>
              </a:ext>
            </a:extLst>
          </p:cNvPr>
          <p:cNvSpPr>
            <a:spLocks noGrp="1" noChangeArrowheads="1"/>
          </p:cNvSpPr>
          <p:nvPr>
            <p:ph type="sldNum" sz="quarter" idx="11"/>
          </p:nvPr>
        </p:nvSpPr>
        <p:spPr>
          <a:ln/>
        </p:spPr>
        <p:txBody>
          <a:bodyPr/>
          <a:lstStyle>
            <a:lvl1pPr>
              <a:defRPr/>
            </a:lvl1pPr>
          </a:lstStyle>
          <a:p>
            <a:pPr>
              <a:defRPr/>
            </a:pPr>
            <a:fld id="{D24479A0-53FE-6846-9177-9D957D5DB55D}" type="slidenum">
              <a:rPr lang="en-US" altLang="en-US"/>
              <a:pPr>
                <a:defRPr/>
              </a:pPr>
              <a:t>‹#›</a:t>
            </a:fld>
            <a:endParaRPr lang="en-US" altLang="en-US"/>
          </a:p>
        </p:txBody>
      </p:sp>
    </p:spTree>
    <p:extLst>
      <p:ext uri="{BB962C8B-B14F-4D97-AF65-F5344CB8AC3E}">
        <p14:creationId xmlns:p14="http://schemas.microsoft.com/office/powerpoint/2010/main" val="1821124980"/>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3987259404"/>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1232378915"/>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335363197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1227343161"/>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2921799603"/>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1200208442"/>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4093668476"/>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1326321201"/>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410180403"/>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eaLnBrk="1" fontAlgn="auto" hangingPunct="1">
              <a:spcBef>
                <a:spcPts val="0"/>
              </a:spcBef>
              <a:spcAft>
                <a:spcPts val="0"/>
              </a:spcAft>
            </a:pPr>
            <a:endParaRPr lang="en-US">
              <a:solidFill>
                <a:srgbClr val="000000"/>
              </a:solidFill>
              <a:latin typeface="Tahoma"/>
              <a:ea typeface=""/>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409929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5FE7A5D5-3B98-3B4A-91BA-CD8ED2A5A91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6EFE7942-9EC5-AF40-968B-2407967B19D4}"/>
              </a:ext>
            </a:extLst>
          </p:cNvPr>
          <p:cNvSpPr>
            <a:spLocks noGrp="1" noChangeArrowheads="1"/>
          </p:cNvSpPr>
          <p:nvPr>
            <p:ph type="sldNum" sz="quarter" idx="11"/>
          </p:nvPr>
        </p:nvSpPr>
        <p:spPr>
          <a:ln/>
        </p:spPr>
        <p:txBody>
          <a:bodyPr/>
          <a:lstStyle>
            <a:lvl1pPr>
              <a:defRPr/>
            </a:lvl1pPr>
          </a:lstStyle>
          <a:p>
            <a:pPr>
              <a:defRPr/>
            </a:pPr>
            <a:fld id="{2BE9CDE0-5DCD-7B46-AA26-4594E19FFC96}" type="slidenum">
              <a:rPr lang="en-US" altLang="en-US"/>
              <a:pPr>
                <a:defRPr/>
              </a:pPr>
              <a:t>‹#›</a:t>
            </a:fld>
            <a:endParaRPr lang="en-US" altLang="en-US"/>
          </a:p>
        </p:txBody>
      </p:sp>
    </p:spTree>
    <p:extLst>
      <p:ext uri="{BB962C8B-B14F-4D97-AF65-F5344CB8AC3E}">
        <p14:creationId xmlns:p14="http://schemas.microsoft.com/office/powerpoint/2010/main" val="206536520"/>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173374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65027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392226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3561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83760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936324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74115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996688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1241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37659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36AB2A2-A4A5-5347-AAE3-FADA1FF8F550}"/>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16606DB9-E3E9-1843-B9B4-2362ED0179D4}"/>
              </a:ext>
            </a:extLst>
          </p:cNvPr>
          <p:cNvSpPr>
            <a:spLocks noGrp="1" noChangeArrowheads="1"/>
          </p:cNvSpPr>
          <p:nvPr>
            <p:ph type="sldNum" sz="quarter" idx="11"/>
          </p:nvPr>
        </p:nvSpPr>
        <p:spPr>
          <a:ln/>
        </p:spPr>
        <p:txBody>
          <a:bodyPr/>
          <a:lstStyle>
            <a:lvl1pPr>
              <a:defRPr/>
            </a:lvl1pPr>
          </a:lstStyle>
          <a:p>
            <a:pPr>
              <a:defRPr/>
            </a:pPr>
            <a:fld id="{F19B7584-59C6-714F-BE89-0E36189F2848}" type="slidenum">
              <a:rPr lang="en-US" altLang="en-US"/>
              <a:pPr>
                <a:defRPr/>
              </a:pPr>
              <a:t>‹#›</a:t>
            </a:fld>
            <a:endParaRPr lang="en-US" altLang="en-US"/>
          </a:p>
        </p:txBody>
      </p:sp>
    </p:spTree>
    <p:extLst>
      <p:ext uri="{BB962C8B-B14F-4D97-AF65-F5344CB8AC3E}">
        <p14:creationId xmlns:p14="http://schemas.microsoft.com/office/powerpoint/2010/main" val="4102012300"/>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42653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01994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09510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28682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136352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307836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9288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07068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834903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35452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F4482DE-19EA-F743-8B0C-AF1B284B229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603AB263-31E2-B64E-A81F-2C5639871A78}"/>
              </a:ext>
            </a:extLst>
          </p:cNvPr>
          <p:cNvSpPr>
            <a:spLocks noGrp="1" noChangeArrowheads="1"/>
          </p:cNvSpPr>
          <p:nvPr>
            <p:ph type="sldNum" sz="quarter" idx="11"/>
          </p:nvPr>
        </p:nvSpPr>
        <p:spPr>
          <a:ln/>
        </p:spPr>
        <p:txBody>
          <a:bodyPr/>
          <a:lstStyle>
            <a:lvl1pPr>
              <a:defRPr/>
            </a:lvl1pPr>
          </a:lstStyle>
          <a:p>
            <a:pPr>
              <a:defRPr/>
            </a:pPr>
            <a:fld id="{B6325E77-4C52-7848-99F4-1877F0C588B2}" type="slidenum">
              <a:rPr lang="en-US" altLang="en-US"/>
              <a:pPr>
                <a:defRPr/>
              </a:pPr>
              <a:t>‹#›</a:t>
            </a:fld>
            <a:endParaRPr lang="en-US" altLang="en-US"/>
          </a:p>
        </p:txBody>
      </p:sp>
    </p:spTree>
    <p:extLst>
      <p:ext uri="{BB962C8B-B14F-4D97-AF65-F5344CB8AC3E}">
        <p14:creationId xmlns:p14="http://schemas.microsoft.com/office/powerpoint/2010/main" val="386922323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14697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eaLnBrk="1" fontAlgn="auto" hangingPunct="1">
              <a:spcBef>
                <a:spcPts val="0"/>
              </a:spcBef>
              <a:spcAft>
                <a:spcPts val="0"/>
              </a:spcAft>
            </a:pPr>
            <a:endParaRPr lang="en-US">
              <a:solidFill>
                <a:prstClr val="black"/>
              </a:solidFill>
              <a:latin typeface="Tahoma"/>
              <a:ea typeface="+mn-e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pPr eaLnBrk="1" fontAlgn="auto" hangingPunct="1">
              <a:spcBef>
                <a:spcPts val="0"/>
              </a:spcBef>
              <a:spcAft>
                <a:spcPts val="0"/>
              </a:spcAft>
            </a:pPr>
            <a:endParaRPr lang="en-US" altLang="en-US">
              <a:solidFill>
                <a:prstClr val="black"/>
              </a:solidFill>
              <a:ea typeface="+mn-ea"/>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1252005"/>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756676324"/>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518897339"/>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755217355"/>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16013127"/>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252730681"/>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788917971"/>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389220828"/>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1226138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pn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1.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pn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image" Target="../media/image1.png"/><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1026">
            <a:extLst>
              <a:ext uri="{FF2B5EF4-FFF2-40B4-BE49-F238E27FC236}">
                <a16:creationId xmlns:a16="http://schemas.microsoft.com/office/drawing/2014/main" id="{92C6B81F-42E3-BA45-9AF8-76399543A613}"/>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339" name="Rectangle 1027">
            <a:extLst>
              <a:ext uri="{FF2B5EF4-FFF2-40B4-BE49-F238E27FC236}">
                <a16:creationId xmlns:a16="http://schemas.microsoft.com/office/drawing/2014/main" id="{493C66BC-7CB9-274E-A6C9-B92762DA9C02}"/>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A501E58F-3A9C-DD48-B289-923861D1A915}"/>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71BD1387-A05D-394B-B8F4-FF02837F724C}"/>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8D774979-90F4-4840-9857-53A7B1F74FA1}" type="slidenum">
              <a:rPr lang="en-US" altLang="en-US"/>
              <a:pPr>
                <a:defRPr/>
              </a:pPr>
              <a:t>‹#›</a:t>
            </a:fld>
            <a:endParaRPr lang="en-US" altLang="en-US"/>
          </a:p>
        </p:txBody>
      </p:sp>
      <p:sp>
        <p:nvSpPr>
          <p:cNvPr id="14342" name="Line 1032">
            <a:extLst>
              <a:ext uri="{FF2B5EF4-FFF2-40B4-BE49-F238E27FC236}">
                <a16:creationId xmlns:a16="http://schemas.microsoft.com/office/drawing/2014/main" id="{6F68501F-FFFE-D945-94C6-E836699281FA}"/>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3" name="Line 1033">
            <a:extLst>
              <a:ext uri="{FF2B5EF4-FFF2-40B4-BE49-F238E27FC236}">
                <a16:creationId xmlns:a16="http://schemas.microsoft.com/office/drawing/2014/main" id="{22DE2E1B-F139-C24D-B148-F753FB6E4681}"/>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4344" name="Picture 7" descr="safari.png">
            <a:extLst>
              <a:ext uri="{FF2B5EF4-FFF2-40B4-BE49-F238E27FC236}">
                <a16:creationId xmlns:a16="http://schemas.microsoft.com/office/drawing/2014/main" id="{BC64FB04-0B55-5F44-8D26-EFDD28FAA228}"/>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2" r:id="rId1"/>
    <p:sldLayoutId id="2147485224" r:id="rId2"/>
    <p:sldLayoutId id="2147485225" r:id="rId3"/>
    <p:sldLayoutId id="2147485226" r:id="rId4"/>
    <p:sldLayoutId id="2147485227" r:id="rId5"/>
    <p:sldLayoutId id="2147485228" r:id="rId6"/>
    <p:sldLayoutId id="2147485229" r:id="rId7"/>
    <p:sldLayoutId id="2147485230" r:id="rId8"/>
    <p:sldLayoutId id="2147485231" r:id="rId9"/>
    <p:sldLayoutId id="2147485232" r:id="rId10"/>
    <p:sldLayoutId id="2147485233" r:id="rId11"/>
    <p:sldLayoutId id="2147485234"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mn-ea"/>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pPr eaLnBrk="1" fontAlgn="auto" hangingPunct="1">
              <a:spcBef>
                <a:spcPts val="0"/>
              </a:spcBef>
              <a:spcAft>
                <a:spcPts val="0"/>
              </a:spcAft>
            </a:pPr>
            <a:fld id="{6F400BD0-49BF-48FC-8114-37C1D4F5AB3D}" type="slidenum">
              <a:rPr lang="en-US" altLang="en-US">
                <a:solidFill>
                  <a:srgbClr val="000000"/>
                </a:solidFill>
                <a:ea typeface="+mn-ea"/>
              </a:rPr>
              <a:pPr eaLnBrk="1" fontAlgn="auto" hangingPunct="1">
                <a:spcBef>
                  <a:spcPts val="0"/>
                </a:spcBef>
                <a:spcAft>
                  <a:spcPts val="0"/>
                </a:spcAft>
              </a:pPr>
              <a:t>‹#›</a:t>
            </a:fld>
            <a:endParaRPr lang="en-US" altLang="en-US">
              <a:solidFill>
                <a:srgbClr val="000000"/>
              </a:solidFill>
              <a:ea typeface="+mn-ea"/>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966306190"/>
      </p:ext>
    </p:extLst>
  </p:cSld>
  <p:clrMap bg1="lt1" tx1="dk1" bg2="lt2" tx2="dk2" accent1="accent1" accent2="accent2" accent3="accent3" accent4="accent4" accent5="accent5" accent6="accent6" hlink="hlink" folHlink="folHlink"/>
  <p:sldLayoutIdLst>
    <p:sldLayoutId id="2147485629" r:id="rId1"/>
    <p:sldLayoutId id="2147485630" r:id="rId2"/>
    <p:sldLayoutId id="2147485631" r:id="rId3"/>
    <p:sldLayoutId id="2147485632" r:id="rId4"/>
    <p:sldLayoutId id="2147485633" r:id="rId5"/>
    <p:sldLayoutId id="2147485634" r:id="rId6"/>
    <p:sldLayoutId id="2147485635" r:id="rId7"/>
    <p:sldLayoutId id="2147485636" r:id="rId8"/>
    <p:sldLayoutId id="2147485637" r:id="rId9"/>
    <p:sldLayoutId id="2147485638" r:id="rId10"/>
    <p:sldLayoutId id="214748563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650" name="Rectangle 1026">
            <a:extLst>
              <a:ext uri="{FF2B5EF4-FFF2-40B4-BE49-F238E27FC236}">
                <a16:creationId xmlns:a16="http://schemas.microsoft.com/office/drawing/2014/main" id="{0A0E6827-15C8-D447-A4FE-6DDF088FB82D}"/>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7651" name="Rectangle 1027">
            <a:extLst>
              <a:ext uri="{FF2B5EF4-FFF2-40B4-BE49-F238E27FC236}">
                <a16:creationId xmlns:a16="http://schemas.microsoft.com/office/drawing/2014/main" id="{F4E6558B-D79E-0043-98F6-220664313A03}"/>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DE46EEF-442F-5D41-8A5E-30A426FA3E1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D8ED9886-DC67-CA49-8DA9-4C7214252D8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40979D66-0FA0-8E40-92EB-4AE393C5BE56}" type="slidenum">
              <a:rPr lang="en-US" altLang="en-US"/>
              <a:pPr>
                <a:defRPr/>
              </a:pPr>
              <a:t>‹#›</a:t>
            </a:fld>
            <a:endParaRPr lang="en-US" altLang="en-US"/>
          </a:p>
        </p:txBody>
      </p:sp>
      <p:sp>
        <p:nvSpPr>
          <p:cNvPr id="27654" name="Line 1032">
            <a:extLst>
              <a:ext uri="{FF2B5EF4-FFF2-40B4-BE49-F238E27FC236}">
                <a16:creationId xmlns:a16="http://schemas.microsoft.com/office/drawing/2014/main" id="{73CEE983-44B3-8348-BF71-4537AAB420E3}"/>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5" name="Line 1033">
            <a:extLst>
              <a:ext uri="{FF2B5EF4-FFF2-40B4-BE49-F238E27FC236}">
                <a16:creationId xmlns:a16="http://schemas.microsoft.com/office/drawing/2014/main" id="{A12130F7-CF5E-0143-A9C0-6A7DC811CC02}"/>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7656" name="Picture 7" descr="safari.png">
            <a:extLst>
              <a:ext uri="{FF2B5EF4-FFF2-40B4-BE49-F238E27FC236}">
                <a16:creationId xmlns:a16="http://schemas.microsoft.com/office/drawing/2014/main" id="{7D612E43-C5EE-5048-9650-6137A6E4146C}"/>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3" r:id="rId1"/>
    <p:sldLayoutId id="2147485304" r:id="rId2"/>
    <p:sldLayoutId id="2147485305" r:id="rId3"/>
    <p:sldLayoutId id="2147485306" r:id="rId4"/>
    <p:sldLayoutId id="2147485307" r:id="rId5"/>
    <p:sldLayoutId id="2147485308" r:id="rId6"/>
    <p:sldLayoutId id="2147485309" r:id="rId7"/>
    <p:sldLayoutId id="2147485310" r:id="rId8"/>
    <p:sldLayoutId id="2147485311" r:id="rId9"/>
    <p:sldLayoutId id="2147485312" r:id="rId10"/>
    <p:sldLayoutId id="214748531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36FF5B-B817-3248-B1BE-89B242E8F784}"/>
              </a:ext>
            </a:extLst>
          </p:cNvPr>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9939" name="Text Placeholder 2">
            <a:extLst>
              <a:ext uri="{FF2B5EF4-FFF2-40B4-BE49-F238E27FC236}">
                <a16:creationId xmlns:a16="http://schemas.microsoft.com/office/drawing/2014/main" id="{530DFD7F-D03B-304F-B9A4-66B484C0572B}"/>
              </a:ext>
            </a:extLst>
          </p:cNvPr>
          <p:cNvSpPr>
            <a:spLocks noGrp="1"/>
          </p:cNvSpPr>
          <p:nvPr>
            <p:ph type="body" idx="1"/>
          </p:nvPr>
        </p:nvSpPr>
        <p:spPr bwMode="auto">
          <a:xfrm>
            <a:off x="123825" y="1250950"/>
            <a:ext cx="8897938"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49038DA1-3AC9-7848-8F3D-625425CFCA4A}"/>
              </a:ext>
            </a:extLst>
          </p:cNvPr>
          <p:cNvSpPr>
            <a:spLocks noGrp="1"/>
          </p:cNvSpPr>
          <p:nvPr>
            <p:ph type="dt" sz="half" idx="2"/>
          </p:nvPr>
        </p:nvSpPr>
        <p:spPr>
          <a:xfrm>
            <a:off x="123825" y="6543675"/>
            <a:ext cx="1820863" cy="228600"/>
          </a:xfrm>
          <a:prstGeom prst="rect">
            <a:avLst/>
          </a:prstGeom>
        </p:spPr>
        <p:txBody>
          <a:bodyPr vert="horz" wrap="square" lIns="91440" tIns="45720" rIns="91440" bIns="45720" numCol="1" anchor="ctr" anchorCtr="0" compatLnSpc="1">
            <a:prstTxWarp prst="textNoShape">
              <a:avLst/>
            </a:prstTxWarp>
          </a:bodyPr>
          <a:lstStyle>
            <a:lvl1pPr eaLnBrk="1" hangingPunct="1">
              <a:defRPr sz="900">
                <a:solidFill>
                  <a:srgbClr val="000000"/>
                </a:solidFill>
                <a:latin typeface="Calibri" charset="0"/>
                <a:ea typeface="ＭＳ Ｐゴシック" charset="-128"/>
              </a:defRPr>
            </a:lvl1pPr>
          </a:lstStyle>
          <a:p>
            <a:pPr>
              <a:defRPr/>
            </a:pPr>
            <a:fld id="{035F1374-CFE1-074A-AFD7-2680A2544200}" type="datetime1">
              <a:rPr lang="en-US" altLang="en-US" smtClean="0"/>
              <a:pPr>
                <a:defRPr/>
              </a:pPr>
              <a:t>11/13/22</a:t>
            </a:fld>
            <a:endParaRPr lang="en-US" altLang="en-US"/>
          </a:p>
        </p:txBody>
      </p:sp>
      <p:sp>
        <p:nvSpPr>
          <p:cNvPr id="5" name="Footer Placeholder 4">
            <a:extLst>
              <a:ext uri="{FF2B5EF4-FFF2-40B4-BE49-F238E27FC236}">
                <a16:creationId xmlns:a16="http://schemas.microsoft.com/office/drawing/2014/main" id="{146E0C30-0DC0-8140-9A88-68520FBA32CB}"/>
              </a:ext>
            </a:extLst>
          </p:cNvPr>
          <p:cNvSpPr>
            <a:spLocks noGrp="1"/>
          </p:cNvSpPr>
          <p:nvPr>
            <p:ph type="ftr" sz="quarter" idx="3"/>
          </p:nvPr>
        </p:nvSpPr>
        <p:spPr>
          <a:xfrm>
            <a:off x="2549525" y="6543675"/>
            <a:ext cx="3771900" cy="228600"/>
          </a:xfrm>
          <a:prstGeom prst="rect">
            <a:avLst/>
          </a:prstGeom>
        </p:spPr>
        <p:txBody>
          <a:bodyPr vert="horz" lIns="91440" tIns="45720" rIns="91440" bIns="45720" rtlCol="0" anchor="ctr"/>
          <a:lstStyle>
            <a:lvl1pPr algn="l" eaLnBrk="1" fontAlgn="auto" hangingPunct="1">
              <a:spcBef>
                <a:spcPts val="0"/>
              </a:spcBef>
              <a:spcAft>
                <a:spcPts val="0"/>
              </a:spcAft>
              <a:defRPr sz="950" cap="all" baseline="0">
                <a:solidFill>
                  <a:prstClr val="black">
                    <a:alpha val="75000"/>
                  </a:prstClr>
                </a:solidFill>
                <a:latin typeface="Calibri"/>
                <a:ea typeface="+mn-ea"/>
              </a:defRPr>
            </a:lvl1pPr>
          </a:lstStyle>
          <a:p>
            <a:pPr>
              <a:defRPr/>
            </a:pPr>
            <a:endParaRPr lang="en-US"/>
          </a:p>
        </p:txBody>
      </p:sp>
      <p:sp>
        <p:nvSpPr>
          <p:cNvPr id="8" name="Slide Number Placeholder 7">
            <a:extLst>
              <a:ext uri="{FF2B5EF4-FFF2-40B4-BE49-F238E27FC236}">
                <a16:creationId xmlns:a16="http://schemas.microsoft.com/office/drawing/2014/main" id="{189A7BE4-AC87-1643-A287-B8425B91E4D0}"/>
              </a:ext>
            </a:extLst>
          </p:cNvPr>
          <p:cNvSpPr>
            <a:spLocks noGrp="1"/>
          </p:cNvSpPr>
          <p:nvPr>
            <p:ph type="sldNum" sz="quarter" idx="4"/>
          </p:nvPr>
        </p:nvSpPr>
        <p:spPr>
          <a:xfrm>
            <a:off x="6924675" y="6456363"/>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000000"/>
                </a:solidFill>
                <a:latin typeface="Calibri" charset="0"/>
                <a:ea typeface="ＭＳ Ｐゴシック" charset="-128"/>
              </a:defRPr>
            </a:lvl1pPr>
          </a:lstStyle>
          <a:p>
            <a:pPr>
              <a:defRPr/>
            </a:pPr>
            <a:fld id="{94547778-4309-4A4E-AFF8-827346471F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314" r:id="rId1"/>
    <p:sldLayoutId id="2147485315" r:id="rId2"/>
    <p:sldLayoutId id="2147485316" r:id="rId3"/>
    <p:sldLayoutId id="2147485317" r:id="rId4"/>
    <p:sldLayoutId id="2147485318" r:id="rId5"/>
    <p:sldLayoutId id="2147485319" r:id="rId6"/>
    <p:sldLayoutId id="2147485320" r:id="rId7"/>
    <p:sldLayoutId id="2147485321" r:id="rId8"/>
    <p:sldLayoutId id="2147485322" r:id="rId9"/>
    <p:sldLayoutId id="2147485323" r:id="rId10"/>
    <p:sldLayoutId id="2147485324" r:id="rId11"/>
    <p:sldLayoutId id="2147485325" r:id="rId12"/>
  </p:sldLayoutIdLst>
  <p:hf hdr="0" ftr="0" dt="0"/>
  <p:txStyles>
    <p:titleStyle>
      <a:lvl1pPr algn="ctr" rtl="0" eaLnBrk="0" fontAlgn="base" hangingPunct="0">
        <a:lnSpc>
          <a:spcPct val="90000"/>
        </a:lnSpc>
        <a:spcBef>
          <a:spcPct val="0"/>
        </a:spcBef>
        <a:spcAft>
          <a:spcPct val="0"/>
        </a:spcAft>
        <a:defRPr sz="4800" kern="1200" spc="-120">
          <a:solidFill>
            <a:schemeClr val="bg1"/>
          </a:solidFill>
          <a:latin typeface="+mj-lt"/>
          <a:ea typeface="ＭＳ Ｐゴシック" charset="-128"/>
          <a:cs typeface="+mj-cs"/>
        </a:defRPr>
      </a:lvl1pPr>
      <a:lvl2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2pPr>
      <a:lvl3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3pPr>
      <a:lvl4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4pPr>
      <a:lvl5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5pPr>
      <a:lvl6pPr marL="457200" algn="ctr" rtl="0" fontAlgn="base">
        <a:lnSpc>
          <a:spcPct val="90000"/>
        </a:lnSpc>
        <a:spcBef>
          <a:spcPct val="0"/>
        </a:spcBef>
        <a:spcAft>
          <a:spcPct val="0"/>
        </a:spcAft>
        <a:defRPr sz="4800">
          <a:solidFill>
            <a:schemeClr val="bg1"/>
          </a:solidFill>
          <a:latin typeface="Calibri" charset="0"/>
          <a:ea typeface="ＭＳ Ｐゴシック" charset="-128"/>
        </a:defRPr>
      </a:lvl6pPr>
      <a:lvl7pPr marL="914400" algn="ctr" rtl="0" fontAlgn="base">
        <a:lnSpc>
          <a:spcPct val="90000"/>
        </a:lnSpc>
        <a:spcBef>
          <a:spcPct val="0"/>
        </a:spcBef>
        <a:spcAft>
          <a:spcPct val="0"/>
        </a:spcAft>
        <a:defRPr sz="4800">
          <a:solidFill>
            <a:schemeClr val="bg1"/>
          </a:solidFill>
          <a:latin typeface="Calibri" charset="0"/>
          <a:ea typeface="ＭＳ Ｐゴシック" charset="-128"/>
        </a:defRPr>
      </a:lvl7pPr>
      <a:lvl8pPr marL="1371600" algn="ctr" rtl="0" fontAlgn="base">
        <a:lnSpc>
          <a:spcPct val="90000"/>
        </a:lnSpc>
        <a:spcBef>
          <a:spcPct val="0"/>
        </a:spcBef>
        <a:spcAft>
          <a:spcPct val="0"/>
        </a:spcAft>
        <a:defRPr sz="4800">
          <a:solidFill>
            <a:schemeClr val="bg1"/>
          </a:solidFill>
          <a:latin typeface="Calibri" charset="0"/>
          <a:ea typeface="ＭＳ Ｐゴシック" charset="-128"/>
        </a:defRPr>
      </a:lvl8pPr>
      <a:lvl9pPr marL="1828800" algn="ctr" rtl="0" fontAlgn="base">
        <a:lnSpc>
          <a:spcPct val="90000"/>
        </a:lnSpc>
        <a:spcBef>
          <a:spcPct val="0"/>
        </a:spcBef>
        <a:spcAft>
          <a:spcPct val="0"/>
        </a:spcAft>
        <a:defRPr sz="4800">
          <a:solidFill>
            <a:schemeClr val="bg1"/>
          </a:solidFill>
          <a:latin typeface="Calibri" charset="0"/>
          <a:ea typeface="ＭＳ Ｐゴシック" charset="-128"/>
        </a:defRPr>
      </a:lvl9pPr>
    </p:titleStyle>
    <p:bodyStyle>
      <a:lvl1pPr marL="182563" indent="-182563" algn="l" rtl="0" eaLnBrk="0" fontAlgn="base" hangingPunct="0">
        <a:lnSpc>
          <a:spcPct val="85000"/>
        </a:lnSpc>
        <a:spcBef>
          <a:spcPts val="1300"/>
        </a:spcBef>
        <a:spcAft>
          <a:spcPct val="0"/>
        </a:spcAft>
        <a:buFont typeface="Arial" panose="020B0604020202020204" pitchFamily="34" charset="0"/>
        <a:buChar char="•"/>
        <a:defRPr sz="2800" i="1" kern="1200">
          <a:solidFill>
            <a:schemeClr val="tx1"/>
          </a:solidFill>
          <a:latin typeface="+mn-lt"/>
          <a:ea typeface="ＭＳ Ｐゴシック" charset="-128"/>
          <a:cs typeface="+mn-cs"/>
        </a:defRPr>
      </a:lvl1pPr>
      <a:lvl2pPr marL="365125" indent="-182563" algn="l" rtl="0" eaLnBrk="0" fontAlgn="base" hangingPunct="0">
        <a:lnSpc>
          <a:spcPct val="85000"/>
        </a:lnSpc>
        <a:spcBef>
          <a:spcPts val="600"/>
        </a:spcBef>
        <a:spcAft>
          <a:spcPct val="0"/>
        </a:spcAft>
        <a:buFont typeface="Calibri" panose="020F0502020204030204" pitchFamily="34" charset="0"/>
        <a:buChar char="‐"/>
        <a:defRPr sz="2400" kern="1200">
          <a:solidFill>
            <a:schemeClr val="tx1"/>
          </a:solidFill>
          <a:latin typeface="+mn-lt"/>
          <a:ea typeface="ＭＳ Ｐゴシック" charset="-128"/>
          <a:cs typeface="+mn-cs"/>
        </a:defRPr>
      </a:lvl2pPr>
      <a:lvl3pPr marL="547688" indent="-182563" algn="l" rtl="0" eaLnBrk="0" fontAlgn="base" hangingPunct="0">
        <a:lnSpc>
          <a:spcPct val="85000"/>
        </a:lnSpc>
        <a:spcBef>
          <a:spcPts val="600"/>
        </a:spcBef>
        <a:spcAft>
          <a:spcPct val="0"/>
        </a:spcAft>
        <a:buFont typeface="Arial" panose="020B0604020202020204" pitchFamily="34" charset="0"/>
        <a:buChar char="•"/>
        <a:defRPr sz="2000" i="1" kern="1200">
          <a:solidFill>
            <a:schemeClr val="tx1"/>
          </a:solidFill>
          <a:latin typeface="+mn-lt"/>
          <a:ea typeface="ＭＳ Ｐゴシック" charset="-128"/>
          <a:cs typeface="+mn-cs"/>
        </a:defRPr>
      </a:lvl3pPr>
      <a:lvl4pPr marL="73025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4pPr>
      <a:lvl5pPr marL="91440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250" name="Rectangle 1026">
            <a:extLst>
              <a:ext uri="{FF2B5EF4-FFF2-40B4-BE49-F238E27FC236}">
                <a16:creationId xmlns:a16="http://schemas.microsoft.com/office/drawing/2014/main" id="{50B0808F-49E2-AB42-ACBA-4E35ED922A2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3251" name="Rectangle 1027">
            <a:extLst>
              <a:ext uri="{FF2B5EF4-FFF2-40B4-BE49-F238E27FC236}">
                <a16:creationId xmlns:a16="http://schemas.microsoft.com/office/drawing/2014/main" id="{562AC510-B8DF-A441-B35B-899DA7A96178}"/>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CC8208DC-5F6B-E449-AF5F-DA8F53B610F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32CFAF1D-3E13-B549-BCE4-645402069D9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CF8A26E8-21FA-874A-BBD9-7AB3F548D17E}" type="slidenum">
              <a:rPr lang="en-US" altLang="en-US"/>
              <a:pPr>
                <a:defRPr/>
              </a:pPr>
              <a:t>‹#›</a:t>
            </a:fld>
            <a:endParaRPr lang="en-US" altLang="en-US"/>
          </a:p>
        </p:txBody>
      </p:sp>
      <p:sp>
        <p:nvSpPr>
          <p:cNvPr id="53254" name="Line 1032">
            <a:extLst>
              <a:ext uri="{FF2B5EF4-FFF2-40B4-BE49-F238E27FC236}">
                <a16:creationId xmlns:a16="http://schemas.microsoft.com/office/drawing/2014/main" id="{79714397-DDB8-1D40-B2A0-37E6CD834448}"/>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5" name="Line 1033">
            <a:extLst>
              <a:ext uri="{FF2B5EF4-FFF2-40B4-BE49-F238E27FC236}">
                <a16:creationId xmlns:a16="http://schemas.microsoft.com/office/drawing/2014/main" id="{17505EFF-7EB4-CD41-8710-71671FCD9C56}"/>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3256" name="Picture 7" descr="safari.png">
            <a:extLst>
              <a:ext uri="{FF2B5EF4-FFF2-40B4-BE49-F238E27FC236}">
                <a16:creationId xmlns:a16="http://schemas.microsoft.com/office/drawing/2014/main" id="{4B855D20-735A-E147-9633-5EF53191A250}"/>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26" r:id="rId1"/>
    <p:sldLayoutId id="2147485327" r:id="rId2"/>
    <p:sldLayoutId id="2147485328" r:id="rId3"/>
    <p:sldLayoutId id="2147485329" r:id="rId4"/>
    <p:sldLayoutId id="2147485330" r:id="rId5"/>
    <p:sldLayoutId id="2147485331" r:id="rId6"/>
    <p:sldLayoutId id="2147485332" r:id="rId7"/>
    <p:sldLayoutId id="2147485333" r:id="rId8"/>
    <p:sldLayoutId id="2147485334" r:id="rId9"/>
    <p:sldLayoutId id="2147485335" r:id="rId10"/>
    <p:sldLayoutId id="2147485336"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850" name="Rectangle 1026">
            <a:extLst>
              <a:ext uri="{FF2B5EF4-FFF2-40B4-BE49-F238E27FC236}">
                <a16:creationId xmlns:a16="http://schemas.microsoft.com/office/drawing/2014/main" id="{AAAA2B8E-1380-824A-B8DB-CB75F194009C}"/>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8851" name="Rectangle 1027">
            <a:extLst>
              <a:ext uri="{FF2B5EF4-FFF2-40B4-BE49-F238E27FC236}">
                <a16:creationId xmlns:a16="http://schemas.microsoft.com/office/drawing/2014/main" id="{E388CACB-9070-D241-AEB3-F5601B968447}"/>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F3334574-36A6-D841-9BF1-505C85F84C36}"/>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B81B7CC0-EA57-B64A-A380-FEE9D4D6634D}"/>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600">
                <a:solidFill>
                  <a:srgbClr val="000000"/>
                </a:solidFill>
                <a:latin typeface="Garamond" pitchFamily="18" charset="0"/>
                <a:ea typeface="+mn-ea"/>
                <a:cs typeface="+mn-cs"/>
              </a:defRPr>
            </a:lvl1pPr>
          </a:lstStyle>
          <a:p>
            <a:pPr>
              <a:defRPr/>
            </a:pPr>
            <a:fld id="{42786A5A-CF13-CB4F-9A96-305D1DC0C779}" type="slidenum">
              <a:rPr lang="en-US" altLang="en-US"/>
              <a:pPr>
                <a:defRPr/>
              </a:pPr>
              <a:t>‹#›</a:t>
            </a:fld>
            <a:endParaRPr lang="en-US" altLang="en-US"/>
          </a:p>
        </p:txBody>
      </p:sp>
      <p:sp>
        <p:nvSpPr>
          <p:cNvPr id="78854" name="Line 1032">
            <a:extLst>
              <a:ext uri="{FF2B5EF4-FFF2-40B4-BE49-F238E27FC236}">
                <a16:creationId xmlns:a16="http://schemas.microsoft.com/office/drawing/2014/main" id="{B3D8C9C5-A709-DE4A-A600-A884A00AD5EA}"/>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55" name="Line 1033">
            <a:extLst>
              <a:ext uri="{FF2B5EF4-FFF2-40B4-BE49-F238E27FC236}">
                <a16:creationId xmlns:a16="http://schemas.microsoft.com/office/drawing/2014/main" id="{4CF90C62-F606-754B-AB94-6F167773B0B1}"/>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338" r:id="rId1"/>
    <p:sldLayoutId id="2147485339" r:id="rId2"/>
    <p:sldLayoutId id="2147485340" r:id="rId3"/>
    <p:sldLayoutId id="2147485341" r:id="rId4"/>
    <p:sldLayoutId id="2147485342" r:id="rId5"/>
    <p:sldLayoutId id="2147485343" r:id="rId6"/>
    <p:sldLayoutId id="2147485344" r:id="rId7"/>
    <p:sldLayoutId id="2147485345" r:id="rId8"/>
    <p:sldLayoutId id="2147485346" r:id="rId9"/>
    <p:sldLayoutId id="2147485347" r:id="rId10"/>
    <p:sldLayoutId id="21474853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2350132332"/>
      </p:ext>
    </p:extLst>
  </p:cSld>
  <p:clrMap bg1="lt1" tx1="dk1" bg2="lt2" tx2="dk2" accent1="accent1" accent2="accent2" accent3="accent3" accent4="accent4" accent5="accent5" accent6="accent6" hlink="hlink" folHlink="folHlink"/>
  <p:sldLayoutIdLst>
    <p:sldLayoutId id="2147485495" r:id="rId1"/>
    <p:sldLayoutId id="2147485496" r:id="rId2"/>
    <p:sldLayoutId id="2147485497" r:id="rId3"/>
    <p:sldLayoutId id="2147485498" r:id="rId4"/>
    <p:sldLayoutId id="2147485499" r:id="rId5"/>
    <p:sldLayoutId id="2147485500" r:id="rId6"/>
    <p:sldLayoutId id="2147485501" r:id="rId7"/>
    <p:sldLayoutId id="2147485502" r:id="rId8"/>
    <p:sldLayoutId id="2147485503" r:id="rId9"/>
    <p:sldLayoutId id="2147485504" r:id="rId10"/>
    <p:sldLayoutId id="214748550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pPr eaLnBrk="1" fontAlgn="auto" hangingPunct="1">
              <a:spcBef>
                <a:spcPts val="0"/>
              </a:spcBef>
              <a:spcAft>
                <a:spcPts val="0"/>
              </a:spcAft>
            </a:pPr>
            <a:fld id="{6F400BD0-49BF-48FC-8114-37C1D4F5AB3D}" type="slidenum">
              <a:rPr lang="en-US" altLang="en-US">
                <a:solidFill>
                  <a:srgbClr val="000000"/>
                </a:solidFill>
                <a:ea typeface=""/>
              </a:rPr>
              <a:pPr eaLnBrk="1" fontAlgn="auto" hangingPunct="1">
                <a:spcBef>
                  <a:spcPts val="0"/>
                </a:spcBef>
                <a:spcAft>
                  <a:spcPts val="0"/>
                </a:spcAft>
              </a:pPr>
              <a:t>‹#›</a:t>
            </a:fld>
            <a:endParaRPr lang="en-US" altLang="en-US">
              <a:solidFill>
                <a:srgbClr val="000000"/>
              </a:solidFill>
              <a:ea typeface=""/>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049196715"/>
      </p:ext>
    </p:extLst>
  </p:cSld>
  <p:clrMap bg1="lt1" tx1="dk1" bg2="lt2" tx2="dk2" accent1="accent1" accent2="accent2" accent3="accent3" accent4="accent4" accent5="accent5" accent6="accent6" hlink="hlink" folHlink="folHlink"/>
  <p:sldLayoutIdLst>
    <p:sldLayoutId id="2147485507" r:id="rId1"/>
    <p:sldLayoutId id="2147485508" r:id="rId2"/>
    <p:sldLayoutId id="2147485509" r:id="rId3"/>
    <p:sldLayoutId id="2147485510" r:id="rId4"/>
    <p:sldLayoutId id="2147485511" r:id="rId5"/>
    <p:sldLayoutId id="2147485512" r:id="rId6"/>
    <p:sldLayoutId id="2147485513" r:id="rId7"/>
    <p:sldLayoutId id="2147485514" r:id="rId8"/>
    <p:sldLayoutId id="2147485515" r:id="rId9"/>
    <p:sldLayoutId id="2147485516" r:id="rId10"/>
    <p:sldLayoutId id="2147485517"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603665850"/>
      </p:ext>
    </p:extLst>
  </p:cSld>
  <p:clrMap bg1="lt1" tx1="dk1" bg2="lt2" tx2="dk2" accent1="accent1" accent2="accent2" accent3="accent3" accent4="accent4" accent5="accent5" accent6="accent6" hlink="hlink" folHlink="folHlink"/>
  <p:sldLayoutIdLst>
    <p:sldLayoutId id="2147485568" r:id="rId1"/>
    <p:sldLayoutId id="2147485569" r:id="rId2"/>
    <p:sldLayoutId id="2147485570" r:id="rId3"/>
    <p:sldLayoutId id="2147485571" r:id="rId4"/>
    <p:sldLayoutId id="2147485572" r:id="rId5"/>
    <p:sldLayoutId id="2147485573" r:id="rId6"/>
    <p:sldLayoutId id="2147485574" r:id="rId7"/>
    <p:sldLayoutId id="2147485575" r:id="rId8"/>
    <p:sldLayoutId id="2147485576" r:id="rId9"/>
    <p:sldLayoutId id="2147485577" r:id="rId10"/>
    <p:sldLayoutId id="2147485578"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pPr eaLnBrk="1" fontAlgn="auto" hangingPunct="1">
              <a:spcBef>
                <a:spcPts val="0"/>
              </a:spcBef>
              <a:spcAft>
                <a:spcPts val="0"/>
              </a:spcAft>
            </a:pPr>
            <a:endParaRPr lang="en-US" altLang="en-US">
              <a:solidFill>
                <a:prstClr val="black"/>
              </a:solidFill>
              <a:ea typeface="+mn-ea"/>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pPr eaLnBrk="1" fontAlgn="auto" hangingPunct="1">
              <a:spcBef>
                <a:spcPts val="0"/>
              </a:spcBef>
              <a:spcAft>
                <a:spcPts val="0"/>
              </a:spcAft>
            </a:pPr>
            <a:fld id="{6F400BD0-49BF-48FC-8114-37C1D4F5AB3D}" type="slidenum">
              <a:rPr lang="en-US" altLang="en-US">
                <a:solidFill>
                  <a:prstClr val="black"/>
                </a:solidFill>
                <a:ea typeface="+mn-ea"/>
              </a:rPr>
              <a:pPr eaLnBrk="1" fontAlgn="auto" hangingPunct="1">
                <a:spcBef>
                  <a:spcPts val="0"/>
                </a:spcBef>
                <a:spcAft>
                  <a:spcPts val="0"/>
                </a:spcAft>
              </a:pPr>
              <a:t>‹#›</a:t>
            </a:fld>
            <a:endParaRPr lang="en-US" altLang="en-US">
              <a:solidFill>
                <a:prstClr val="black"/>
              </a:solidFill>
              <a:ea typeface="+mn-ea"/>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Tree>
    <p:extLst>
      <p:ext uri="{BB962C8B-B14F-4D97-AF65-F5344CB8AC3E}">
        <p14:creationId xmlns:p14="http://schemas.microsoft.com/office/powerpoint/2010/main" val="203460261"/>
      </p:ext>
    </p:extLst>
  </p:cSld>
  <p:clrMap bg1="lt1" tx1="dk1" bg2="lt2" tx2="dk2" accent1="accent1" accent2="accent2" accent3="accent3" accent4="accent4" accent5="accent5" accent6="accent6" hlink="hlink" folHlink="folHlink"/>
  <p:sldLayoutIdLst>
    <p:sldLayoutId id="2147485617" r:id="rId1"/>
    <p:sldLayoutId id="2147485618" r:id="rId2"/>
    <p:sldLayoutId id="2147485619" r:id="rId3"/>
    <p:sldLayoutId id="2147485620" r:id="rId4"/>
    <p:sldLayoutId id="2147485621" r:id="rId5"/>
    <p:sldLayoutId id="2147485622" r:id="rId6"/>
    <p:sldLayoutId id="2147485623" r:id="rId7"/>
    <p:sldLayoutId id="2147485624" r:id="rId8"/>
    <p:sldLayoutId id="2147485625" r:id="rId9"/>
    <p:sldLayoutId id="2147485626" r:id="rId10"/>
    <p:sldLayoutId id="214748562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7.xml"/><Relationship Id="rId5" Type="http://schemas.openxmlformats.org/officeDocument/2006/relationships/image" Target="../media/image3.tif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6.xml"/><Relationship Id="rId1" Type="http://schemas.openxmlformats.org/officeDocument/2006/relationships/slideLayout" Target="../slideLayouts/slideLayout53.xml"/><Relationship Id="rId5" Type="http://schemas.openxmlformats.org/officeDocument/2006/relationships/image" Target="../media/image14.jpeg"/><Relationship Id="rId4" Type="http://schemas.openxmlformats.org/officeDocument/2006/relationships/image" Target="../media/image13.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3" Type="http://schemas.openxmlformats.org/officeDocument/2006/relationships/image" Target="../media/image910.png"/><Relationship Id="rId2" Type="http://schemas.openxmlformats.org/officeDocument/2006/relationships/notesSlide" Target="../notesSlides/notesSlide9.xml"/><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image" Target="../media/image18.emf"/><Relationship Id="rId3" Type="http://schemas.openxmlformats.org/officeDocument/2006/relationships/oleObject" Target="../embeddings/oleObject2.bin"/><Relationship Id="rId7" Type="http://schemas.openxmlformats.org/officeDocument/2006/relationships/diagramQuickStyle" Target="../diagrams/quickStyle1.xml"/><Relationship Id="rId12" Type="http://schemas.openxmlformats.org/officeDocument/2006/relationships/oleObject" Target="../embeddings/oleObject4.bin"/><Relationship Id="rId2" Type="http://schemas.openxmlformats.org/officeDocument/2006/relationships/notesSlide" Target="../notesSlides/notesSlide12.xml"/><Relationship Id="rId16" Type="http://schemas.openxmlformats.org/officeDocument/2006/relationships/image" Target="../media/image20.png"/><Relationship Id="rId1" Type="http://schemas.openxmlformats.org/officeDocument/2006/relationships/slideLayout" Target="../slideLayouts/slideLayout48.xml"/><Relationship Id="rId6" Type="http://schemas.openxmlformats.org/officeDocument/2006/relationships/diagramLayout" Target="../diagrams/layout1.xml"/><Relationship Id="rId11" Type="http://schemas.openxmlformats.org/officeDocument/2006/relationships/image" Target="../media/image17.emf"/><Relationship Id="rId5" Type="http://schemas.openxmlformats.org/officeDocument/2006/relationships/diagramData" Target="../diagrams/data1.xml"/><Relationship Id="rId15" Type="http://schemas.openxmlformats.org/officeDocument/2006/relationships/image" Target="../media/image19.emf"/><Relationship Id="rId10" Type="http://schemas.openxmlformats.org/officeDocument/2006/relationships/oleObject" Target="../embeddings/oleObject3.bin"/><Relationship Id="rId4" Type="http://schemas.openxmlformats.org/officeDocument/2006/relationships/image" Target="../media/image16.emf"/><Relationship Id="rId9" Type="http://schemas.microsoft.com/office/2007/relationships/diagramDrawing" Target="../diagrams/drawing1.xml"/><Relationship Id="rId14" Type="http://schemas.openxmlformats.org/officeDocument/2006/relationships/oleObject" Target="../embeddings/oleObject5.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3" Type="http://schemas.openxmlformats.org/officeDocument/2006/relationships/hyperlink" Target="https://safari.ethz.ch/projects_and_seminars/spring2022/doku.php?id=genome_seq_mobile" TargetMode="External"/><Relationship Id="rId2" Type="http://schemas.openxmlformats.org/officeDocument/2006/relationships/image" Target="../media/image4.png"/><Relationship Id="rId1" Type="http://schemas.openxmlformats.org/officeDocument/2006/relationships/slideLayout" Target="../slideLayouts/slideLayout48.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14.xml"/><Relationship Id="rId1" Type="http://schemas.openxmlformats.org/officeDocument/2006/relationships/slideLayout" Target="../slideLayouts/slideLayout48.xml"/><Relationship Id="rId6" Type="http://schemas.openxmlformats.org/officeDocument/2006/relationships/image" Target="../media/image22.emf"/><Relationship Id="rId11" Type="http://schemas.openxmlformats.org/officeDocument/2006/relationships/image" Target="../media/image26.jpeg"/><Relationship Id="rId5" Type="http://schemas.openxmlformats.org/officeDocument/2006/relationships/oleObject" Target="../embeddings/oleObject7.bin"/><Relationship Id="rId10" Type="http://schemas.openxmlformats.org/officeDocument/2006/relationships/image" Target="../media/image25.jpeg"/><Relationship Id="rId4" Type="http://schemas.openxmlformats.org/officeDocument/2006/relationships/image" Target="../media/image21.emf"/><Relationship Id="rId9" Type="http://schemas.openxmlformats.org/officeDocument/2006/relationships/image" Target="../media/image2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oleObject" Target="../embeddings/oleObject9.bin"/><Relationship Id="rId7" Type="http://schemas.openxmlformats.org/officeDocument/2006/relationships/diagramQuickStyle" Target="../diagrams/quickStyle2.xml"/><Relationship Id="rId12"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48.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28.emf"/><Relationship Id="rId4" Type="http://schemas.openxmlformats.org/officeDocument/2006/relationships/image" Target="../media/image27.emf"/><Relationship Id="rId9" Type="http://schemas.microsoft.com/office/2007/relationships/diagramDrawing" Target="../diagrams/drawing2.xml"/></Relationships>
</file>

<file path=ppt/slides/_rels/slide23.xml.rels><?xml version="1.0" encoding="UTF-8" standalone="yes"?>
<Relationships xmlns="http://schemas.openxmlformats.org/package/2006/relationships"><Relationship Id="rId3" Type="http://schemas.openxmlformats.org/officeDocument/2006/relationships/hyperlink" Target="https://www.xilinx.com/support/documentation/user_guides/ug474_7Series_CLB.pdf" TargetMode="External"/><Relationship Id="rId2" Type="http://schemas.openxmlformats.org/officeDocument/2006/relationships/image" Target="../media/image29.png"/><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8.xml"/><Relationship Id="rId5" Type="http://schemas.openxmlformats.org/officeDocument/2006/relationships/hyperlink" Target="https://www.xilinx.com/support/documentation/user_guides/ug474_7Series_CLB.pdf" TargetMode="Externa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3" Type="http://schemas.openxmlformats.org/officeDocument/2006/relationships/hyperlink" Target="http://bioinformatics.oxfordjournals.org/" TargetMode="External"/><Relationship Id="rId2" Type="http://schemas.openxmlformats.org/officeDocument/2006/relationships/hyperlink" Target="https://people.inf.ethz.ch/omutlu/pub/gatekeeper_FPGA-genome-prealignment-accelerator_bionformatics17.pdf" TargetMode="External"/><Relationship Id="rId1" Type="http://schemas.openxmlformats.org/officeDocument/2006/relationships/slideLayout" Target="../slideLayouts/slideLayout48.xml"/><Relationship Id="rId6" Type="http://schemas.openxmlformats.org/officeDocument/2006/relationships/image" Target="../media/image6.png"/><Relationship Id="rId5" Type="http://schemas.openxmlformats.org/officeDocument/2006/relationships/hyperlink" Target="https://academic.oup.com/bioinformatics/article-lookup/doi/10.1093/bioinformatics/btx342" TargetMode="External"/><Relationship Id="rId4" Type="http://schemas.openxmlformats.org/officeDocument/2006/relationships/hyperlink" Target="https://github.com/BilkentCompGen/GateKeeper" TargetMode="Externa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17.xml"/><Relationship Id="rId1" Type="http://schemas.openxmlformats.org/officeDocument/2006/relationships/slideLayout" Target="../slideLayouts/slideLayout48.xml"/><Relationship Id="rId4" Type="http://schemas.openxmlformats.org/officeDocument/2006/relationships/image" Target="../media/image36.emf"/></Relationships>
</file>

<file path=ppt/slides/_rels/slide3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oleObject" Target="../embeddings/oleObject11.bin"/><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2" Type="http://schemas.openxmlformats.org/officeDocument/2006/relationships/hyperlink" Target="https://github.com/BilkentCompGen/GateKeeper" TargetMode="External"/><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5.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hyperlink" Target="https://github.com/CMU-SAFARI/Shifted-Hamming-Distance" TargetMode="External"/><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3" Type="http://schemas.openxmlformats.org/officeDocument/2006/relationships/hyperlink" Target="https://people.inf.ethz.ch/omutlu/pub/gatekeeper_FPGA-genome-prealignment-accelerator_bionformatics17.pdf" TargetMode="External"/><Relationship Id="rId2" Type="http://schemas.openxmlformats.org/officeDocument/2006/relationships/hyperlink" Target="https://github.com/BilkentCompGen/GateKeeper" TargetMode="External"/><Relationship Id="rId1" Type="http://schemas.openxmlformats.org/officeDocument/2006/relationships/slideLayout" Target="../slideLayouts/slideLayout48.xml"/><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4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2.xml.rels><?xml version="1.0" encoding="UTF-8" standalone="yes"?>
<Relationships xmlns="http://schemas.openxmlformats.org/package/2006/relationships"><Relationship Id="rId3" Type="http://schemas.openxmlformats.org/officeDocument/2006/relationships/hyperlink" Target="https://arxiv.org/pdf/2008.00961.pdf" TargetMode="External"/><Relationship Id="rId2" Type="http://schemas.openxmlformats.org/officeDocument/2006/relationships/image" Target="../media/image39.png"/><Relationship Id="rId1" Type="http://schemas.openxmlformats.org/officeDocument/2006/relationships/slideLayout" Target="../slideLayouts/slideLayout48.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5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8.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8.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3" Type="http://schemas.openxmlformats.org/officeDocument/2006/relationships/hyperlink" Target="https://emea.illumina.com/products/by-type/informatics-products/dragen-bio-it-platform.html" TargetMode="External"/><Relationship Id="rId2" Type="http://schemas.openxmlformats.org/officeDocument/2006/relationships/image" Target="../media/image48.png"/><Relationship Id="rId1" Type="http://schemas.openxmlformats.org/officeDocument/2006/relationships/slideLayout" Target="../slideLayouts/slideLayout48.xml"/><Relationship Id="rId4" Type="http://schemas.openxmlformats.org/officeDocument/2006/relationships/hyperlink" Target="https://emea.illumina.com/company/news-center/press-releases/2018/2349147.html"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tiff"/><Relationship Id="rId1" Type="http://schemas.openxmlformats.org/officeDocument/2006/relationships/slideLayout" Target="../slideLayouts/slideLayout52.xml"/><Relationship Id="rId4" Type="http://schemas.openxmlformats.org/officeDocument/2006/relationships/hyperlink" Target="https://developer.nvidia.com/clara-parabricks"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3.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0.jpeg"/><Relationship Id="rId7" Type="http://schemas.openxmlformats.org/officeDocument/2006/relationships/image" Target="../media/image53.png"/><Relationship Id="rId2" Type="http://schemas.openxmlformats.org/officeDocument/2006/relationships/image" Target="../media/image51.png"/><Relationship Id="rId1" Type="http://schemas.openxmlformats.org/officeDocument/2006/relationships/slideLayout" Target="../slideLayouts/slideLayout48.xml"/><Relationship Id="rId6" Type="http://schemas.openxmlformats.org/officeDocument/2006/relationships/image" Target="../media/image42.png"/><Relationship Id="rId11" Type="http://schemas.openxmlformats.org/officeDocument/2006/relationships/image" Target="../media/image45.jpeg"/><Relationship Id="rId5" Type="http://schemas.openxmlformats.org/officeDocument/2006/relationships/image" Target="../media/image41.jpeg"/><Relationship Id="rId10" Type="http://schemas.openxmlformats.org/officeDocument/2006/relationships/image" Target="../media/image44.jpeg"/><Relationship Id="rId4" Type="http://schemas.openxmlformats.org/officeDocument/2006/relationships/image" Target="../media/image52.png"/><Relationship Id="rId9" Type="http://schemas.openxmlformats.org/officeDocument/2006/relationships/image" Target="../media/image43.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5.xml.rels><?xml version="1.0" encoding="UTF-8" standalone="yes"?>
<Relationships xmlns="http://schemas.openxmlformats.org/package/2006/relationships"><Relationship Id="rId3" Type="http://schemas.openxmlformats.org/officeDocument/2006/relationships/hyperlink" Target="http://bioinformatics.oxfordjournals.org/" TargetMode="External"/><Relationship Id="rId2" Type="http://schemas.openxmlformats.org/officeDocument/2006/relationships/hyperlink" Target="https://people.inf.ethz.ch/omutlu/pub/gatekeeper_FPGA-genome-prealignment-accelerator_bionformatics17.pdf" TargetMode="External"/><Relationship Id="rId1" Type="http://schemas.openxmlformats.org/officeDocument/2006/relationships/slideLayout" Target="../slideLayouts/slideLayout48.xml"/><Relationship Id="rId6" Type="http://schemas.openxmlformats.org/officeDocument/2006/relationships/image" Target="../media/image6.png"/><Relationship Id="rId5" Type="http://schemas.openxmlformats.org/officeDocument/2006/relationships/hyperlink" Target="https://academic.oup.com/bioinformatics/article-lookup/doi/10.1093/bioinformatics/btx342" TargetMode="External"/><Relationship Id="rId4" Type="http://schemas.openxmlformats.org/officeDocument/2006/relationships/hyperlink" Target="https://github.com/BilkentCompGen/GateKeeper"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github.com/Mangul-Lab-USC/review_technology_dictates_algorithms"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48.xml"/><Relationship Id="rId4" Type="http://schemas.openxmlformats.org/officeDocument/2006/relationships/image" Target="../media/image55.png"/></Relationships>
</file>

<file path=ppt/slides/_rels/slide57.xml.rels><?xml version="1.0" encoding="UTF-8" standalone="yes"?>
<Relationships xmlns="http://schemas.openxmlformats.org/package/2006/relationships"><Relationship Id="rId3" Type="http://schemas.openxmlformats.org/officeDocument/2006/relationships/hyperlink" Target="https://arxiv.org/pdf/2008.00961.pdf" TargetMode="External"/><Relationship Id="rId2" Type="http://schemas.openxmlformats.org/officeDocument/2006/relationships/image" Target="../media/image39.png"/><Relationship Id="rId1" Type="http://schemas.openxmlformats.org/officeDocument/2006/relationships/slideLayout" Target="../slideLayouts/slideLayout48.xml"/></Relationships>
</file>

<file path=ppt/slides/_rels/slide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arxiv.org/pdf/2008.00961.pdf" TargetMode="External"/><Relationship Id="rId1" Type="http://schemas.openxmlformats.org/officeDocument/2006/relationships/slideLayout" Target="../slideLayouts/slideLayout52.xml"/></Relationships>
</file>

<file path=ppt/slides/_rels/slide5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hyperlink" Target="https://www.technion.ac.il/en/" TargetMode="External"/><Relationship Id="rId7" Type="http://schemas.openxmlformats.org/officeDocument/2006/relationships/hyperlink" Target="https://www.youtube.com/watch?v=r7sn41lH-4A&amp;list=PL5Q2soXY2Zi8D_5MGV6EnXEJHnV2YFBJl&amp;index=41" TargetMode="External"/><Relationship Id="rId2" Type="http://schemas.openxmlformats.org/officeDocument/2006/relationships/hyperlink" Target="https://people.inf.ethz.ch/omutlu/pub/onur-Technion-AcceleratingGenomeAnalysis-Jan-26-2021-final.pptx" TargetMode="External"/><Relationship Id="rId1" Type="http://schemas.openxmlformats.org/officeDocument/2006/relationships/slideLayout" Target="../slideLayouts/slideLayout48.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www.youtube.com/watch?v=r7sn41lH-4A" TargetMode="External"/><Relationship Id="rId4" Type="http://schemas.openxmlformats.org/officeDocument/2006/relationships/hyperlink" Target="https://people.inf.ethz.ch/omutlu/pub/onur-Technion-AcceleratingGenomeAnalysis-Jan-26-2021-final.pdf"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8.xml"/></Relationships>
</file>

<file path=ppt/slides/_rels/slide60.xml.rels><?xml version="1.0" encoding="UTF-8" standalone="yes"?>
<Relationships xmlns="http://schemas.openxmlformats.org/package/2006/relationships"><Relationship Id="rId3" Type="http://schemas.openxmlformats.org/officeDocument/2006/relationships/hyperlink" Target="https://www.youtube.com/watch?v=ygmQpdDTL7o" TargetMode="External"/><Relationship Id="rId2" Type="http://schemas.openxmlformats.org/officeDocument/2006/relationships/image" Target="../media/image57.png"/><Relationship Id="rId1" Type="http://schemas.openxmlformats.org/officeDocument/2006/relationships/slideLayout" Target="../slideLayouts/slideLayout52.xml"/><Relationship Id="rId4" Type="http://schemas.openxmlformats.org/officeDocument/2006/relationships/image" Target="../media/image58.png"/></Relationships>
</file>

<file path=ppt/slides/_rels/slide61.xml.rels><?xml version="1.0" encoding="UTF-8" standalone="yes"?>
<Relationships xmlns="http://schemas.openxmlformats.org/package/2006/relationships"><Relationship Id="rId3" Type="http://schemas.openxmlformats.org/officeDocument/2006/relationships/hyperlink" Target="https://www.youtube.com/watch?v=ygmQpdDTL7o&amp;list=PL5Q2soXY2Zi9xidyIgBxUz7xRPS-wisBN&amp;index=14" TargetMode="External"/><Relationship Id="rId2" Type="http://schemas.openxmlformats.org/officeDocument/2006/relationships/hyperlink" Target="https://www.youtube.com/watch?v=CrRb32v7SJc&amp;list=PL5Q2soXY2Zi9xidyIgBxUz7xRPS-wisBN&amp;index=5" TargetMode="External"/><Relationship Id="rId1" Type="http://schemas.openxmlformats.org/officeDocument/2006/relationships/slideLayout" Target="../slideLayouts/slideLayout48.xml"/><Relationship Id="rId6" Type="http://schemas.openxmlformats.org/officeDocument/2006/relationships/hyperlink" Target="https://www.youtube.com/onurmutlulectures" TargetMode="External"/><Relationship Id="rId5" Type="http://schemas.openxmlformats.org/officeDocument/2006/relationships/hyperlink" Target="https://www.youtube.com/watch?v=rgjl8ZyLsAg&amp;list=PL5Q2soXY2Zi9E2bBVAgCqLgwiDRQDTyId" TargetMode="External"/><Relationship Id="rId4" Type="http://schemas.openxmlformats.org/officeDocument/2006/relationships/hyperlink" Target="https://www.youtube.com/watch?v=gR7XR-Eepcg&amp;list=PL5Q2soXY2Zi9xidyIgBxUz7xRPS-wisBN&amp;index=10"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s://arxiv.org/abs/2009.07692" TargetMode="External"/><Relationship Id="rId2" Type="http://schemas.openxmlformats.org/officeDocument/2006/relationships/hyperlink" Target="https://arxiv.org/pdf/1910.09020.pdf" TargetMode="External"/><Relationship Id="rId1" Type="http://schemas.openxmlformats.org/officeDocument/2006/relationships/slideLayout" Target="../slideLayouts/slideLayout52.xml"/><Relationship Id="rId6" Type="http://schemas.openxmlformats.org/officeDocument/2006/relationships/hyperlink" Target="https://arxiv.org/pdf/2008.00961.pdf" TargetMode="External"/><Relationship Id="rId5" Type="http://schemas.openxmlformats.org/officeDocument/2006/relationships/hyperlink" Target="https://arxiv.org/abs/1912.08735" TargetMode="External"/><Relationship Id="rId4" Type="http://schemas.openxmlformats.org/officeDocument/2006/relationships/hyperlink" Target="https://arxiv.org/abs/2003.00110" TargetMode="External"/></Relationships>
</file>

<file path=ppt/slides/_rels/slide63.xml.rels><?xml version="1.0" encoding="UTF-8" standalone="yes"?>
<Relationships xmlns="http://schemas.openxmlformats.org/package/2006/relationships"><Relationship Id="rId3" Type="http://schemas.openxmlformats.org/officeDocument/2006/relationships/hyperlink" Target="https://doi.org/10.1093/bioinformatics/btz234" TargetMode="External"/><Relationship Id="rId2" Type="http://schemas.openxmlformats.org/officeDocument/2006/relationships/hyperlink" Target="https://academic.oup.com/bioinformatics/article-abstract/36/12/3669/5804978" TargetMode="External"/><Relationship Id="rId1" Type="http://schemas.openxmlformats.org/officeDocument/2006/relationships/slideLayout" Target="../slideLayouts/slideLayout52.xml"/><Relationship Id="rId6" Type="http://schemas.openxmlformats.org/officeDocument/2006/relationships/hyperlink" Target="https://arxiv.org/pdf/1707.01631.pdf" TargetMode="External"/><Relationship Id="rId5" Type="http://schemas.openxmlformats.org/officeDocument/2006/relationships/hyperlink" Target="https://people.inf.ethz.ch/omutlu/pub/gatekeeper_FPGA-genome-prealignment-accelerator_bionformatics17.pdf" TargetMode="External"/><Relationship Id="rId4" Type="http://schemas.openxmlformats.org/officeDocument/2006/relationships/hyperlink" Target="https://bmcgenomics.biomedcentral.com/articles/10.1186/s12864-018-4460-0"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4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7.xml"/><Relationship Id="rId5" Type="http://schemas.openxmlformats.org/officeDocument/2006/relationships/image" Target="../media/image3.tiff"/><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arxiv.org/pdf/2008.00961.pdf" TargetMode="External"/><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Accelerating Genomics</a:t>
            </a:r>
            <a:br>
              <a:rPr lang="en-US" b="1" dirty="0">
                <a:solidFill>
                  <a:srgbClr val="C00000"/>
                </a:solidFill>
              </a:rPr>
            </a:br>
            <a:r>
              <a:rPr lang="en-US" dirty="0"/>
              <a:t>Lecture 5: </a:t>
            </a:r>
            <a:r>
              <a:rPr lang="en-US" dirty="0" err="1"/>
              <a:t>GateKeeper</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17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322240757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833EC9-AAD3-1343-A748-2562C1121468}"/>
              </a:ext>
            </a:extLst>
          </p:cNvPr>
          <p:cNvSpPr txBox="1"/>
          <p:nvPr/>
        </p:nvSpPr>
        <p:spPr>
          <a:xfrm>
            <a:off x="2016865" y="5023280"/>
            <a:ext cx="5968301" cy="1200329"/>
          </a:xfrm>
          <a:prstGeom prst="rect">
            <a:avLst/>
          </a:prstGeom>
          <a:noFill/>
        </p:spPr>
        <p:txBody>
          <a:bodyPr wrap="none" rtlCol="0">
            <a:spAutoFit/>
          </a:bodyPr>
          <a:lstStyle/>
          <a:p>
            <a:pPr marL="457200" indent="-457200">
              <a:buFont typeface="+mj-lt"/>
              <a:buAutoNum type="arabicPeriod"/>
            </a:pPr>
            <a:r>
              <a:rPr lang="en-US" sz="2400" dirty="0">
                <a:solidFill>
                  <a:srgbClr val="FF0000"/>
                </a:solidFill>
              </a:rPr>
              <a:t>Filter out </a:t>
            </a:r>
            <a:r>
              <a:rPr lang="en-US" sz="2400" dirty="0"/>
              <a:t>most of dissimilar sequences.</a:t>
            </a:r>
          </a:p>
          <a:p>
            <a:pPr marL="457200" indent="-457200">
              <a:buFont typeface="+mj-lt"/>
              <a:buAutoNum type="arabicPeriod"/>
            </a:pPr>
            <a:r>
              <a:rPr lang="en-US" sz="2400" dirty="0">
                <a:solidFill>
                  <a:srgbClr val="FF0000"/>
                </a:solidFill>
              </a:rPr>
              <a:t>Preserve</a:t>
            </a:r>
            <a:r>
              <a:rPr lang="en-US" sz="2400" dirty="0"/>
              <a:t> all similar sequences.</a:t>
            </a:r>
          </a:p>
          <a:p>
            <a:pPr marL="457200" indent="-457200">
              <a:buFont typeface="+mj-lt"/>
              <a:buAutoNum type="arabicPeriod"/>
            </a:pPr>
            <a:r>
              <a:rPr lang="en-US" sz="2400" dirty="0"/>
              <a:t>Do it </a:t>
            </a:r>
            <a:r>
              <a:rPr lang="en-US" sz="2400" dirty="0">
                <a:solidFill>
                  <a:srgbClr val="FF0000"/>
                </a:solidFill>
              </a:rPr>
              <a:t>quickly</a:t>
            </a:r>
            <a:r>
              <a:rPr lang="en-US" sz="2400" dirty="0"/>
              <a:t>.</a:t>
            </a:r>
          </a:p>
        </p:txBody>
      </p:sp>
      <p:pic>
        <p:nvPicPr>
          <p:cNvPr id="10" name="Picture 9"/>
          <p:cNvPicPr>
            <a:picLocks noChangeAspect="1"/>
          </p:cNvPicPr>
          <p:nvPr/>
        </p:nvPicPr>
        <p:blipFill>
          <a:blip r:embed="rId3"/>
          <a:stretch>
            <a:fillRect/>
          </a:stretch>
        </p:blipFill>
        <p:spPr>
          <a:xfrm>
            <a:off x="1547664" y="1124744"/>
            <a:ext cx="5910851" cy="3816424"/>
          </a:xfrm>
          <a:prstGeom prst="rect">
            <a:avLst/>
          </a:prstGeom>
        </p:spPr>
      </p:pic>
      <p:sp>
        <p:nvSpPr>
          <p:cNvPr id="2" name="Title 1"/>
          <p:cNvSpPr>
            <a:spLocks noGrp="1"/>
          </p:cNvSpPr>
          <p:nvPr>
            <p:ph type="title"/>
          </p:nvPr>
        </p:nvSpPr>
        <p:spPr/>
        <p:txBody>
          <a:bodyPr/>
          <a:lstStyle/>
          <a:p>
            <a:r>
              <a:rPr lang="en-US" dirty="0"/>
              <a:t>Ideal Filtering Algorithm </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altLang="en-US" sz="1600" b="0" i="0" u="none" strike="noStrike" kern="1200" cap="none" spc="0" normalizeH="0" baseline="0" noProof="0" dirty="0">
              <a:ln>
                <a:noFill/>
              </a:ln>
              <a:solidFill>
                <a:prstClr val="black"/>
              </a:solidFill>
              <a:effectLst/>
              <a:uLnTx/>
              <a:uFillTx/>
              <a:latin typeface="Garamond" pitchFamily="18" charset="0"/>
              <a:ea typeface="+mn-ea"/>
              <a:cs typeface="+mn-cs"/>
            </a:endParaRPr>
          </a:p>
        </p:txBody>
      </p:sp>
      <p:sp>
        <p:nvSpPr>
          <p:cNvPr id="9" name="TextBox 8">
            <a:extLst>
              <a:ext uri="{FF2B5EF4-FFF2-40B4-BE49-F238E27FC236}">
                <a16:creationId xmlns:a16="http://schemas.microsoft.com/office/drawing/2014/main" id="{84BC9578-B318-5A4F-B607-D2A2C83B8692}"/>
              </a:ext>
            </a:extLst>
          </p:cNvPr>
          <p:cNvSpPr txBox="1"/>
          <p:nvPr/>
        </p:nvSpPr>
        <p:spPr>
          <a:xfrm>
            <a:off x="1084192" y="5662989"/>
            <a:ext cx="184730" cy="369332"/>
          </a:xfrm>
          <a:prstGeom prst="rect">
            <a:avLst/>
          </a:prstGeom>
          <a:noFill/>
        </p:spPr>
        <p:txBody>
          <a:bodyPr wrap="none" rtlCol="0">
            <a:spAutoFit/>
          </a:bodyPr>
          <a:lstStyle/>
          <a:p>
            <a:pPr algn="ctr"/>
            <a:endParaRPr lang="en-US" dirty="0"/>
          </a:p>
        </p:txBody>
      </p:sp>
      <p:sp>
        <p:nvSpPr>
          <p:cNvPr id="11" name="Rectangle 10">
            <a:extLst>
              <a:ext uri="{FF2B5EF4-FFF2-40B4-BE49-F238E27FC236}">
                <a16:creationId xmlns:a16="http://schemas.microsoft.com/office/drawing/2014/main" id="{51167792-8406-9047-BF60-30D00995DC8A}"/>
              </a:ext>
            </a:extLst>
          </p:cNvPr>
          <p:cNvSpPr/>
          <p:nvPr/>
        </p:nvSpPr>
        <p:spPr>
          <a:xfrm>
            <a:off x="251520" y="1412776"/>
            <a:ext cx="1247056" cy="316835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Step 2</a:t>
            </a:r>
          </a:p>
          <a:p>
            <a:pPr algn="ctr"/>
            <a:endParaRPr lang="en-US" sz="2400" dirty="0"/>
          </a:p>
          <a:p>
            <a:pPr algn="ctr"/>
            <a:r>
              <a:rPr lang="en-US" sz="2400" dirty="0"/>
              <a:t>Query the Index</a:t>
            </a:r>
          </a:p>
        </p:txBody>
      </p:sp>
      <p:sp>
        <p:nvSpPr>
          <p:cNvPr id="12" name="Rectangle 11">
            <a:extLst>
              <a:ext uri="{FF2B5EF4-FFF2-40B4-BE49-F238E27FC236}">
                <a16:creationId xmlns:a16="http://schemas.microsoft.com/office/drawing/2014/main" id="{66DAFE46-3E36-8745-938C-1435BA01F3AF}"/>
              </a:ext>
            </a:extLst>
          </p:cNvPr>
          <p:cNvSpPr/>
          <p:nvPr/>
        </p:nvSpPr>
        <p:spPr>
          <a:xfrm>
            <a:off x="7523158" y="1412776"/>
            <a:ext cx="1441330" cy="316835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Step 3</a:t>
            </a:r>
          </a:p>
          <a:p>
            <a:pPr algn="ctr"/>
            <a:endParaRPr lang="en-US" sz="2400" dirty="0"/>
          </a:p>
          <a:p>
            <a:pPr algn="ctr"/>
            <a:r>
              <a:rPr lang="en-US" sz="2400" dirty="0"/>
              <a:t>Read Alignment</a:t>
            </a:r>
          </a:p>
        </p:txBody>
      </p:sp>
    </p:spTree>
    <p:extLst>
      <p:ext uri="{BB962C8B-B14F-4D97-AF65-F5344CB8AC3E}">
        <p14:creationId xmlns:p14="http://schemas.microsoft.com/office/powerpoint/2010/main" val="21748224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6E86574E-FA2E-425B-A84C-39F9592E9ECB}" type="slidenum">
              <a:rPr lang="en-US" altLang="en-US" smtClean="0">
                <a:solidFill>
                  <a:prstClr val="black"/>
                </a:solidFill>
              </a:rPr>
              <a:pPr>
                <a:defRPr/>
              </a:pPr>
              <a:t>11</a:t>
            </a:fld>
            <a:endParaRPr lang="en-US" altLang="en-US" dirty="0">
              <a:solidFill>
                <a:prstClr val="black"/>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0669938"/>
              </p:ext>
            </p:extLst>
          </p:nvPr>
        </p:nvGraphicFramePr>
        <p:xfrm>
          <a:off x="273396" y="2692400"/>
          <a:ext cx="8556625" cy="3648075"/>
        </p:xfrm>
        <a:graphic>
          <a:graphicData uri="http://schemas.openxmlformats.org/presentationml/2006/ole">
            <mc:AlternateContent xmlns:mc="http://schemas.openxmlformats.org/markup-compatibility/2006">
              <mc:Choice xmlns:v="urn:schemas-microsoft-com:vml" Requires="v">
                <p:oleObj name="Visio" r:id="rId3" imgW="9268335" imgH="3950208" progId="Visio.Drawing.11">
                  <p:embed/>
                </p:oleObj>
              </mc:Choice>
              <mc:Fallback>
                <p:oleObj name="Visio" r:id="rId3" imgW="9268335" imgH="3950208" progId="Visio.Drawing.11">
                  <p:embed/>
                  <p:pic>
                    <p:nvPicPr>
                      <p:cNvPr id="0" name=""/>
                      <p:cNvPicPr/>
                      <p:nvPr/>
                    </p:nvPicPr>
                    <p:blipFill>
                      <a:blip r:embed="rId4"/>
                      <a:stretch>
                        <a:fillRect/>
                      </a:stretch>
                    </p:blipFill>
                    <p:spPr>
                      <a:xfrm>
                        <a:off x="273396" y="2692400"/>
                        <a:ext cx="8556625" cy="3648075"/>
                      </a:xfrm>
                      <a:prstGeom prst="rect">
                        <a:avLst/>
                      </a:prstGeom>
                    </p:spPr>
                  </p:pic>
                </p:oleObj>
              </mc:Fallback>
            </mc:AlternateContent>
          </a:graphicData>
        </a:graphic>
      </p:graphicFrame>
      <p:sp>
        <p:nvSpPr>
          <p:cNvPr id="5" name="Title 1"/>
          <p:cNvSpPr txBox="1">
            <a:spLocks/>
          </p:cNvSpPr>
          <p:nvPr/>
        </p:nvSpPr>
        <p:spPr>
          <a:xfrm>
            <a:off x="228600" y="152400"/>
            <a:ext cx="8610600" cy="1066800"/>
          </a:xfrm>
          <a:prstGeom prst="rect">
            <a:avLst/>
          </a:prstGeom>
        </p:spPr>
        <p:txBody>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pPr>
              <a:defRPr/>
            </a:pPr>
            <a:r>
              <a:rPr lang="en-US" dirty="0"/>
              <a:t>Proposed Solution: GateKeeper</a:t>
            </a:r>
            <a:endParaRPr lang="en-US" kern="0" dirty="0">
              <a:solidFill>
                <a:srgbClr val="1F497D"/>
              </a:solidFill>
            </a:endParaRPr>
          </a:p>
        </p:txBody>
      </p:sp>
      <p:pic>
        <p:nvPicPr>
          <p:cNvPr id="9" name="Picture 8" descr="http://www.fpgadeveloper.com/wp-content/uploads/2016/03/fpga-drive-bring-up-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9275"/>
          <a:stretch/>
        </p:blipFill>
        <p:spPr bwMode="auto">
          <a:xfrm>
            <a:off x="3536006" y="1275733"/>
            <a:ext cx="1878272" cy="1243731"/>
          </a:xfrm>
          <a:prstGeom prst="rect">
            <a:avLst/>
          </a:prstGeom>
          <a:noFill/>
          <a:extLst>
            <a:ext uri="{909E8E84-426E-40DD-AFC4-6F175D3DCCD1}">
              <a14:hiddenFill xmlns:a14="http://schemas.microsoft.com/office/drawing/2010/main">
                <a:solidFill>
                  <a:srgbClr val="FFFFFF"/>
                </a:solidFill>
              </a14:hiddenFill>
            </a:ext>
          </a:extLst>
        </p:spPr>
      </p:pic>
      <p:sp>
        <p:nvSpPr>
          <p:cNvPr id="10" name="Cube 9"/>
          <p:cNvSpPr>
            <a:spLocks/>
          </p:cNvSpPr>
          <p:nvPr/>
        </p:nvSpPr>
        <p:spPr>
          <a:xfrm>
            <a:off x="990600" y="1524000"/>
            <a:ext cx="2019739" cy="914400"/>
          </a:xfrm>
          <a:prstGeom prst="cube">
            <a:avLst/>
          </a:prstGeom>
          <a:ln/>
        </p:spPr>
        <p:style>
          <a:lnRef idx="3">
            <a:schemeClr val="lt1"/>
          </a:lnRef>
          <a:fillRef idx="1">
            <a:schemeClr val="accent1"/>
          </a:fillRef>
          <a:effectRef idx="1">
            <a:schemeClr val="accent1"/>
          </a:effectRef>
          <a:fontRef idx="minor">
            <a:schemeClr val="lt1"/>
          </a:fontRef>
        </p:style>
        <p:txBody>
          <a:bodyPr wrap="square" rtlCol="0" anchor="ctr">
            <a:spAutoFit/>
          </a:bodyPr>
          <a:lstStyle/>
          <a:p>
            <a:pPr algn="ctr">
              <a:defRPr/>
            </a:pPr>
            <a:r>
              <a:rPr lang="en-US" b="1" dirty="0">
                <a:solidFill>
                  <a:prstClr val="white"/>
                </a:solidFill>
                <a:latin typeface="europa"/>
              </a:rPr>
              <a:t>Pre-Alignment Filter</a:t>
            </a:r>
          </a:p>
        </p:txBody>
      </p:sp>
      <p:sp>
        <p:nvSpPr>
          <p:cNvPr id="11" name="Cross 10"/>
          <p:cNvSpPr/>
          <p:nvPr/>
        </p:nvSpPr>
        <p:spPr>
          <a:xfrm>
            <a:off x="3106352" y="1787354"/>
            <a:ext cx="406406" cy="406406"/>
          </a:xfrm>
          <a:prstGeom prst="plus">
            <a:avLst>
              <a:gd name="adj" fmla="val 37284"/>
            </a:avLst>
          </a:prstGeom>
          <a:solidFill>
            <a:srgbClr val="FF0000"/>
          </a:solidFill>
        </p:spPr>
        <p:txBody>
          <a:bodyPr wrap="square" rtlCol="0" anchor="ctr">
            <a:spAutoFit/>
          </a:bodyPr>
          <a:lstStyle/>
          <a:p>
            <a:pPr algn="just">
              <a:defRPr/>
            </a:pPr>
            <a:endParaRPr lang="en-US" sz="400" b="1" dirty="0">
              <a:solidFill>
                <a:srgbClr val="EEECE1"/>
              </a:solidFill>
              <a:latin typeface="europa"/>
            </a:endParaRPr>
          </a:p>
        </p:txBody>
      </p:sp>
      <p:grpSp>
        <p:nvGrpSpPr>
          <p:cNvPr id="12" name="Group 11"/>
          <p:cNvGrpSpPr/>
          <p:nvPr/>
        </p:nvGrpSpPr>
        <p:grpSpPr>
          <a:xfrm>
            <a:off x="5953706" y="862882"/>
            <a:ext cx="2109214" cy="1899606"/>
            <a:chOff x="6300192" y="517140"/>
            <a:chExt cx="2736304" cy="2464377"/>
          </a:xfrm>
        </p:grpSpPr>
        <p:grpSp>
          <p:nvGrpSpPr>
            <p:cNvPr id="13" name="Group 12"/>
            <p:cNvGrpSpPr/>
            <p:nvPr/>
          </p:nvGrpSpPr>
          <p:grpSpPr>
            <a:xfrm>
              <a:off x="7111817" y="517140"/>
              <a:ext cx="1080120" cy="1876623"/>
              <a:chOff x="-108520" y="4149080"/>
              <a:chExt cx="1080120" cy="1876623"/>
            </a:xfrm>
          </p:grpSpPr>
          <p:sp>
            <p:nvSpPr>
              <p:cNvPr id="15" name="TextBox 14"/>
              <p:cNvSpPr txBox="1"/>
              <p:nvPr/>
            </p:nvSpPr>
            <p:spPr>
              <a:xfrm>
                <a:off x="467544" y="4437113"/>
                <a:ext cx="504056" cy="519067"/>
              </a:xfrm>
              <a:prstGeom prst="rect">
                <a:avLst/>
              </a:prstGeom>
              <a:noFill/>
            </p:spPr>
            <p:txBody>
              <a:bodyPr wrap="square" rtlCol="0">
                <a:spAutoFit/>
              </a:bodyPr>
              <a:lstStyle/>
              <a:p>
                <a:pPr>
                  <a:defRPr/>
                </a:pPr>
                <a:r>
                  <a:rPr lang="en-US" sz="2000" dirty="0">
                    <a:solidFill>
                      <a:srgbClr val="2A55D6"/>
                    </a:solidFill>
                  </a:rPr>
                  <a:t>st</a:t>
                </a:r>
              </a:p>
            </p:txBody>
          </p:sp>
          <p:sp>
            <p:nvSpPr>
              <p:cNvPr id="16" name="Rectangle 15"/>
              <p:cNvSpPr/>
              <p:nvPr/>
            </p:nvSpPr>
            <p:spPr>
              <a:xfrm>
                <a:off x="-108520" y="4149080"/>
                <a:ext cx="1038132" cy="1876623"/>
              </a:xfrm>
              <a:prstGeom prst="rect">
                <a:avLst/>
              </a:prstGeom>
            </p:spPr>
            <p:txBody>
              <a:bodyPr wrap="none">
                <a:spAutoFit/>
              </a:bodyPr>
              <a:lstStyle/>
              <a:p>
                <a:pPr>
                  <a:defRPr/>
                </a:pPr>
                <a:r>
                  <a:rPr lang="en-US" sz="8800" dirty="0">
                    <a:solidFill>
                      <a:srgbClr val="2A55D6"/>
                    </a:solidFill>
                  </a:rPr>
                  <a:t>1</a:t>
                </a:r>
              </a:p>
            </p:txBody>
          </p:sp>
        </p:grpSp>
        <p:sp>
          <p:nvSpPr>
            <p:cNvPr id="14" name="Rectangle 13"/>
            <p:cNvSpPr/>
            <p:nvPr/>
          </p:nvSpPr>
          <p:spPr>
            <a:xfrm>
              <a:off x="6300192" y="2063170"/>
              <a:ext cx="2736304" cy="918347"/>
            </a:xfrm>
            <a:prstGeom prst="rect">
              <a:avLst/>
            </a:prstGeom>
          </p:spPr>
          <p:txBody>
            <a:bodyPr wrap="square">
              <a:spAutoFit/>
            </a:bodyPr>
            <a:lstStyle/>
            <a:p>
              <a:pPr algn="ctr">
                <a:defRPr/>
              </a:pPr>
              <a:r>
                <a:rPr lang="en-US" sz="2000" dirty="0">
                  <a:solidFill>
                    <a:srgbClr val="2A55D6"/>
                  </a:solidFill>
                </a:rPr>
                <a:t>FPGA-based Alignment Filter</a:t>
              </a:r>
            </a:p>
          </p:txBody>
        </p:sp>
      </p:grpSp>
      <p:sp>
        <p:nvSpPr>
          <p:cNvPr id="17" name="Equal 16"/>
          <p:cNvSpPr/>
          <p:nvPr/>
        </p:nvSpPr>
        <p:spPr>
          <a:xfrm>
            <a:off x="5475548" y="1775284"/>
            <a:ext cx="587150" cy="422906"/>
          </a:xfrm>
          <a:prstGeom prst="mathEqual">
            <a:avLst/>
          </a:prstGeom>
          <a:solidFill>
            <a:srgbClr val="FE0606"/>
          </a:solidFill>
        </p:spPr>
        <p:txBody>
          <a:bodyPr wrap="square" rtlCol="0" anchor="ctr">
            <a:spAutoFit/>
          </a:bodyPr>
          <a:lstStyle/>
          <a:p>
            <a:pPr algn="just">
              <a:defRPr/>
            </a:pPr>
            <a:endParaRPr lang="en-US" sz="400" b="1" dirty="0">
              <a:solidFill>
                <a:srgbClr val="EEECE1"/>
              </a:solidFill>
              <a:latin typeface="europa"/>
            </a:endParaRPr>
          </a:p>
        </p:txBody>
      </p:sp>
      <p:sp>
        <p:nvSpPr>
          <p:cNvPr id="19" name="Rectangle 18">
            <a:extLst>
              <a:ext uri="{FF2B5EF4-FFF2-40B4-BE49-F238E27FC236}">
                <a16:creationId xmlns:a16="http://schemas.microsoft.com/office/drawing/2014/main" id="{CA97104E-FA3E-B94A-A588-42099CDA86C0}"/>
              </a:ext>
            </a:extLst>
          </p:cNvPr>
          <p:cNvSpPr/>
          <p:nvPr/>
        </p:nvSpPr>
        <p:spPr>
          <a:xfrm rot="16200000">
            <a:off x="1519204" y="4424396"/>
            <a:ext cx="2447992"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Query the Index</a:t>
            </a:r>
          </a:p>
        </p:txBody>
      </p:sp>
    </p:spTree>
    <p:extLst>
      <p:ext uri="{BB962C8B-B14F-4D97-AF65-F5344CB8AC3E}">
        <p14:creationId xmlns:p14="http://schemas.microsoft.com/office/powerpoint/2010/main" val="333894995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F30FA-BEF2-A74A-8AD5-5592EFFD8988}"/>
              </a:ext>
            </a:extLst>
          </p:cNvPr>
          <p:cNvSpPr>
            <a:spLocks noGrp="1"/>
          </p:cNvSpPr>
          <p:nvPr>
            <p:ph type="title"/>
          </p:nvPr>
        </p:nvSpPr>
        <p:spPr/>
        <p:txBody>
          <a:bodyPr/>
          <a:lstStyle/>
          <a:p>
            <a:r>
              <a:rPr lang="en-US" dirty="0"/>
              <a:t>GateKeeper</a:t>
            </a:r>
          </a:p>
        </p:txBody>
      </p:sp>
      <p:sp>
        <p:nvSpPr>
          <p:cNvPr id="3" name="Content Placeholder 2">
            <a:extLst>
              <a:ext uri="{FF2B5EF4-FFF2-40B4-BE49-F238E27FC236}">
                <a16:creationId xmlns:a16="http://schemas.microsoft.com/office/drawing/2014/main" id="{6B8E36F4-E633-F045-A0DA-37B5424057E1}"/>
              </a:ext>
            </a:extLst>
          </p:cNvPr>
          <p:cNvSpPr>
            <a:spLocks noGrp="1"/>
          </p:cNvSpPr>
          <p:nvPr>
            <p:ph idx="1"/>
          </p:nvPr>
        </p:nvSpPr>
        <p:spPr>
          <a:xfrm>
            <a:off x="228600" y="980728"/>
            <a:ext cx="8610600" cy="5267672"/>
          </a:xfrm>
        </p:spPr>
        <p:txBody>
          <a:bodyPr/>
          <a:lstStyle/>
          <a:p>
            <a:r>
              <a:rPr lang="en-US" b="1" dirty="0">
                <a:solidFill>
                  <a:srgbClr val="FF0000"/>
                </a:solidFill>
              </a:rPr>
              <a:t>Key observation:</a:t>
            </a:r>
          </a:p>
          <a:p>
            <a:pPr lvl="1"/>
            <a:r>
              <a:rPr lang="en-US" dirty="0"/>
              <a:t>If two strings </a:t>
            </a:r>
            <a:r>
              <a:rPr lang="en-US" dirty="0">
                <a:solidFill>
                  <a:srgbClr val="0000FF"/>
                </a:solidFill>
              </a:rPr>
              <a:t>differ by </a:t>
            </a:r>
            <a:r>
              <a:rPr lang="en-US" i="1" dirty="0">
                <a:solidFill>
                  <a:srgbClr val="0000FF"/>
                </a:solidFill>
              </a:rPr>
              <a:t>E</a:t>
            </a:r>
            <a:r>
              <a:rPr lang="en-US" dirty="0">
                <a:solidFill>
                  <a:srgbClr val="0000FF"/>
                </a:solidFill>
              </a:rPr>
              <a:t> edits</a:t>
            </a:r>
            <a:r>
              <a:rPr lang="en-US" dirty="0"/>
              <a:t>, then every pairwise match can be </a:t>
            </a:r>
            <a:r>
              <a:rPr lang="en-US" dirty="0">
                <a:solidFill>
                  <a:srgbClr val="0000FF"/>
                </a:solidFill>
              </a:rPr>
              <a:t>aligned in at most 2</a:t>
            </a:r>
            <a:r>
              <a:rPr lang="en-US" i="1" dirty="0">
                <a:solidFill>
                  <a:srgbClr val="0000FF"/>
                </a:solidFill>
              </a:rPr>
              <a:t>E</a:t>
            </a:r>
            <a:r>
              <a:rPr lang="en-US" dirty="0">
                <a:solidFill>
                  <a:srgbClr val="0000FF"/>
                </a:solidFill>
              </a:rPr>
              <a:t> shifts</a:t>
            </a:r>
            <a:r>
              <a:rPr lang="en-US" dirty="0"/>
              <a:t>. </a:t>
            </a:r>
          </a:p>
          <a:p>
            <a:pPr lvl="1"/>
            <a:endParaRPr lang="en-US" sz="1400" dirty="0"/>
          </a:p>
          <a:p>
            <a:r>
              <a:rPr lang="en-US" b="1" dirty="0">
                <a:solidFill>
                  <a:srgbClr val="7030A0"/>
                </a:solidFill>
              </a:rPr>
              <a:t>Key ideas:</a:t>
            </a:r>
          </a:p>
          <a:p>
            <a:pPr lvl="1"/>
            <a:r>
              <a:rPr lang="en-US" i="1" dirty="0"/>
              <a:t>Quickly</a:t>
            </a:r>
            <a:r>
              <a:rPr lang="en-US" dirty="0"/>
              <a:t> find similar sequences using </a:t>
            </a:r>
            <a:r>
              <a:rPr lang="en-US" i="1" dirty="0"/>
              <a:t>Hamming Distance</a:t>
            </a:r>
            <a:r>
              <a:rPr lang="en-US" dirty="0"/>
              <a:t>.</a:t>
            </a:r>
          </a:p>
          <a:p>
            <a:pPr lvl="1"/>
            <a:endParaRPr lang="en-US" sz="1400" dirty="0"/>
          </a:p>
          <a:p>
            <a:pPr lvl="1"/>
            <a:r>
              <a:rPr lang="en-US" dirty="0"/>
              <a:t>Compute “</a:t>
            </a:r>
            <a:r>
              <a:rPr lang="en-US" i="1" dirty="0"/>
              <a:t>Shifted Hamming Distance</a:t>
            </a:r>
            <a:r>
              <a:rPr lang="en-US" dirty="0"/>
              <a:t>”: </a:t>
            </a:r>
            <a:r>
              <a:rPr lang="en-US" dirty="0">
                <a:solidFill>
                  <a:srgbClr val="0000FF"/>
                </a:solidFill>
              </a:rPr>
              <a:t>AND of 2</a:t>
            </a:r>
            <a:r>
              <a:rPr lang="en-US" i="1" dirty="0">
                <a:solidFill>
                  <a:srgbClr val="0000FF"/>
                </a:solidFill>
              </a:rPr>
              <a:t>E</a:t>
            </a:r>
            <a:r>
              <a:rPr lang="en-US" dirty="0">
                <a:solidFill>
                  <a:srgbClr val="0000FF"/>
                </a:solidFill>
              </a:rPr>
              <a:t>+1 Hamming vectors of two strings</a:t>
            </a:r>
            <a:r>
              <a:rPr lang="en-US" dirty="0"/>
              <a:t>, to identify invalid mappings </a:t>
            </a:r>
          </a:p>
          <a:p>
            <a:pPr lvl="1"/>
            <a:endParaRPr lang="en-US" sz="1400" dirty="0"/>
          </a:p>
          <a:p>
            <a:pPr lvl="1"/>
            <a:r>
              <a:rPr lang="en-US" dirty="0"/>
              <a:t>Use only </a:t>
            </a:r>
            <a:r>
              <a:rPr lang="en-US" dirty="0">
                <a:solidFill>
                  <a:srgbClr val="FF0000"/>
                </a:solidFill>
              </a:rPr>
              <a:t>bit-parallel operations </a:t>
            </a:r>
            <a:r>
              <a:rPr lang="en-US" dirty="0"/>
              <a:t>that nicely map to:</a:t>
            </a:r>
          </a:p>
          <a:p>
            <a:pPr lvl="2"/>
            <a:r>
              <a:rPr lang="en-US" dirty="0"/>
              <a:t>SIMD instructions</a:t>
            </a:r>
          </a:p>
          <a:p>
            <a:pPr lvl="2"/>
            <a:r>
              <a:rPr lang="en-US" dirty="0"/>
              <a:t>FPGA</a:t>
            </a:r>
          </a:p>
          <a:p>
            <a:pPr lvl="2"/>
            <a:r>
              <a:rPr lang="en-US" dirty="0"/>
              <a:t>Logic layer of the 3D-stacked memory</a:t>
            </a:r>
          </a:p>
          <a:p>
            <a:pPr lvl="2"/>
            <a:r>
              <a:rPr lang="en-US" dirty="0"/>
              <a:t>In-memory accelerators (e.g., Ambit)</a:t>
            </a:r>
          </a:p>
          <a:p>
            <a:pPr lvl="1"/>
            <a:endParaRPr lang="en-US" dirty="0">
              <a:solidFill>
                <a:srgbClr val="0000FF"/>
              </a:solidFill>
            </a:endParaRPr>
          </a:p>
          <a:p>
            <a:endParaRPr lang="en-US" dirty="0"/>
          </a:p>
        </p:txBody>
      </p:sp>
      <p:sp>
        <p:nvSpPr>
          <p:cNvPr id="4" name="Slide Number Placeholder 3">
            <a:extLst>
              <a:ext uri="{FF2B5EF4-FFF2-40B4-BE49-F238E27FC236}">
                <a16:creationId xmlns:a16="http://schemas.microsoft.com/office/drawing/2014/main" id="{82C59A33-E5B4-C645-A9E1-01B575EFB731}"/>
              </a:ext>
            </a:extLst>
          </p:cNvPr>
          <p:cNvSpPr>
            <a:spLocks noGrp="1"/>
          </p:cNvSpPr>
          <p:nvPr>
            <p:ph type="sldNum" sz="quarter" idx="11"/>
          </p:nvPr>
        </p:nvSpPr>
        <p:spPr/>
        <p:txBody>
          <a:bodyPr/>
          <a:lstStyle/>
          <a:p>
            <a:fld id="{323594FA-E141-4234-AE05-360401972BE7}" type="slidenum">
              <a:rPr lang="en-US" altLang="en-US" smtClean="0"/>
              <a:pPr/>
              <a:t>12</a:t>
            </a:fld>
            <a:endParaRPr lang="en-US" altLang="en-US" dirty="0"/>
          </a:p>
        </p:txBody>
      </p:sp>
    </p:spTree>
    <p:extLst>
      <p:ext uri="{BB962C8B-B14F-4D97-AF65-F5344CB8AC3E}">
        <p14:creationId xmlns:p14="http://schemas.microsoft.com/office/powerpoint/2010/main" val="37139773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up)">
                                      <p:cBhvr>
                                        <p:cTn id="15" dur="500"/>
                                        <p:tgtEl>
                                          <p:spTgt spid="3">
                                            <p:txEl>
                                              <p:pRg st="3" end="3"/>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up)">
                                      <p:cBhvr>
                                        <p:cTn id="18" dur="500"/>
                                        <p:tgtEl>
                                          <p:spTgt spid="3">
                                            <p:txEl>
                                              <p:pRg st="4" end="4"/>
                                            </p:txEl>
                                          </p:spTgt>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wipe(up)">
                                      <p:cBhvr>
                                        <p:cTn id="21" dur="500"/>
                                        <p:tgtEl>
                                          <p:spTgt spid="3">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Effect transition="in" filter="wipe(up)">
                                      <p:cBhvr>
                                        <p:cTn id="26" dur="500"/>
                                        <p:tgtEl>
                                          <p:spTgt spid="3">
                                            <p:txEl>
                                              <p:pRg st="8" end="8"/>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animEffect transition="in" filter="wipe(up)">
                                      <p:cBhvr>
                                        <p:cTn id="29" dur="500"/>
                                        <p:tgtEl>
                                          <p:spTgt spid="3">
                                            <p:txEl>
                                              <p:pRg st="9" end="9"/>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wipe(up)">
                                      <p:cBhvr>
                                        <p:cTn id="32" dur="500"/>
                                        <p:tgtEl>
                                          <p:spTgt spid="3">
                                            <p:txEl>
                                              <p:pRg st="10" end="10"/>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animEffect transition="in" filter="wipe(up)">
                                      <p:cBhvr>
                                        <p:cTn id="35" dur="500"/>
                                        <p:tgtEl>
                                          <p:spTgt spid="3">
                                            <p:txEl>
                                              <p:pRg st="11" end="11"/>
                                            </p:txEl>
                                          </p:spTgt>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
                                            <p:txEl>
                                              <p:pRg st="12" end="12"/>
                                            </p:txEl>
                                          </p:spTgt>
                                        </p:tgtEl>
                                        <p:attrNameLst>
                                          <p:attrName>style.visibility</p:attrName>
                                        </p:attrNameLst>
                                      </p:cBhvr>
                                      <p:to>
                                        <p:strVal val="visible"/>
                                      </p:to>
                                    </p:set>
                                    <p:animEffect transition="in" filter="wipe(up)">
                                      <p:cBhvr>
                                        <p:cTn id="38"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F30FA-BEF2-A74A-8AD5-5592EFFD8988}"/>
              </a:ext>
            </a:extLst>
          </p:cNvPr>
          <p:cNvSpPr>
            <a:spLocks noGrp="1"/>
          </p:cNvSpPr>
          <p:nvPr>
            <p:ph type="title"/>
          </p:nvPr>
        </p:nvSpPr>
        <p:spPr/>
        <p:txBody>
          <a:bodyPr/>
          <a:lstStyle/>
          <a:p>
            <a:r>
              <a:rPr lang="en-US" dirty="0"/>
              <a:t>Mechanisms</a:t>
            </a:r>
          </a:p>
        </p:txBody>
      </p:sp>
      <p:sp>
        <p:nvSpPr>
          <p:cNvPr id="3" name="Content Placeholder 2">
            <a:extLst>
              <a:ext uri="{FF2B5EF4-FFF2-40B4-BE49-F238E27FC236}">
                <a16:creationId xmlns:a16="http://schemas.microsoft.com/office/drawing/2014/main" id="{6B8E36F4-E633-F045-A0DA-37B5424057E1}"/>
              </a:ext>
            </a:extLst>
          </p:cNvPr>
          <p:cNvSpPr>
            <a:spLocks noGrp="1"/>
          </p:cNvSpPr>
          <p:nvPr>
            <p:ph idx="1"/>
          </p:nvPr>
        </p:nvSpPr>
        <p:spPr>
          <a:xfrm>
            <a:off x="228600" y="980728"/>
            <a:ext cx="8610600" cy="5267672"/>
          </a:xfrm>
        </p:spPr>
        <p:txBody>
          <a:bodyPr/>
          <a:lstStyle/>
          <a:p>
            <a:r>
              <a:rPr lang="en-US" b="1" dirty="0">
                <a:solidFill>
                  <a:srgbClr val="FF0000"/>
                </a:solidFill>
              </a:rPr>
              <a:t>Key observation:</a:t>
            </a:r>
          </a:p>
          <a:p>
            <a:pPr lvl="1"/>
            <a:r>
              <a:rPr lang="en-US" dirty="0"/>
              <a:t>If two strings </a:t>
            </a:r>
            <a:r>
              <a:rPr lang="en-US" dirty="0">
                <a:solidFill>
                  <a:srgbClr val="0000FF"/>
                </a:solidFill>
              </a:rPr>
              <a:t>differ by </a:t>
            </a:r>
            <a:r>
              <a:rPr lang="en-US" i="1" dirty="0">
                <a:solidFill>
                  <a:srgbClr val="0000FF"/>
                </a:solidFill>
              </a:rPr>
              <a:t>E</a:t>
            </a:r>
            <a:r>
              <a:rPr lang="en-US" dirty="0">
                <a:solidFill>
                  <a:srgbClr val="0000FF"/>
                </a:solidFill>
              </a:rPr>
              <a:t> edits</a:t>
            </a:r>
            <a:r>
              <a:rPr lang="en-US" dirty="0"/>
              <a:t>, then every pairwise match can be </a:t>
            </a:r>
            <a:r>
              <a:rPr lang="en-US" dirty="0">
                <a:solidFill>
                  <a:srgbClr val="0000FF"/>
                </a:solidFill>
              </a:rPr>
              <a:t>aligned in at most 2</a:t>
            </a:r>
            <a:r>
              <a:rPr lang="en-US" i="1" dirty="0">
                <a:solidFill>
                  <a:srgbClr val="0000FF"/>
                </a:solidFill>
              </a:rPr>
              <a:t>E</a:t>
            </a:r>
            <a:r>
              <a:rPr lang="en-US" dirty="0">
                <a:solidFill>
                  <a:srgbClr val="0000FF"/>
                </a:solidFill>
              </a:rPr>
              <a:t> shifts</a:t>
            </a:r>
            <a:r>
              <a:rPr lang="en-US" dirty="0"/>
              <a:t>. </a:t>
            </a:r>
            <a:endParaRPr lang="en-US" dirty="0">
              <a:solidFill>
                <a:srgbClr val="0000FF"/>
              </a:solidFill>
            </a:endParaRPr>
          </a:p>
          <a:p>
            <a:endParaRPr lang="en-US" dirty="0"/>
          </a:p>
        </p:txBody>
      </p:sp>
      <p:sp>
        <p:nvSpPr>
          <p:cNvPr id="4" name="Slide Number Placeholder 3">
            <a:extLst>
              <a:ext uri="{FF2B5EF4-FFF2-40B4-BE49-F238E27FC236}">
                <a16:creationId xmlns:a16="http://schemas.microsoft.com/office/drawing/2014/main" id="{82C59A33-E5B4-C645-A9E1-01B575EFB731}"/>
              </a:ext>
            </a:extLst>
          </p:cNvPr>
          <p:cNvSpPr>
            <a:spLocks noGrp="1"/>
          </p:cNvSpPr>
          <p:nvPr>
            <p:ph type="sldNum" sz="quarter" idx="11"/>
          </p:nvPr>
        </p:nvSpPr>
        <p:spPr/>
        <p:txBody>
          <a:bodyPr/>
          <a:lstStyle/>
          <a:p>
            <a:fld id="{323594FA-E141-4234-AE05-360401972BE7}" type="slidenum">
              <a:rPr lang="en-US" altLang="en-US" smtClean="0"/>
              <a:pPr/>
              <a:t>13</a:t>
            </a:fld>
            <a:endParaRPr lang="en-US" altLang="en-US" dirty="0"/>
          </a:p>
        </p:txBody>
      </p:sp>
    </p:spTree>
    <p:extLst>
      <p:ext uri="{BB962C8B-B14F-4D97-AF65-F5344CB8AC3E}">
        <p14:creationId xmlns:p14="http://schemas.microsoft.com/office/powerpoint/2010/main" val="28997037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itle 3"/>
              <p:cNvSpPr>
                <a:spLocks noGrp="1"/>
              </p:cNvSpPr>
              <p:nvPr>
                <p:ph type="title"/>
              </p:nvPr>
            </p:nvSpPr>
            <p:spPr/>
            <p:txBody>
              <a:bodyPr/>
              <a:lstStyle/>
              <a:p>
                <a:r>
                  <a:rPr lang="en-US" dirty="0"/>
                  <a:t>Hamming Distance (</a:t>
                </a:r>
                <a14:m>
                  <m:oMath xmlns:m="http://schemas.openxmlformats.org/officeDocument/2006/math">
                    <m:nary>
                      <m:naryPr>
                        <m:chr m:val="∑"/>
                        <m:subHide m:val="on"/>
                        <m:supHide m:val="on"/>
                        <m:ctrlPr>
                          <a:rPr lang="en-US" i="1" smtClean="0">
                            <a:latin typeface="Cambria Math" panose="02040503050406030204" pitchFamily="18" charset="0"/>
                          </a:rPr>
                        </m:ctrlPr>
                      </m:naryPr>
                      <m:sub/>
                      <m:sup/>
                      <m:e>
                        <m:r>
                          <a:rPr lang="en-US" b="0" i="1" smtClean="0">
                            <a:latin typeface="Cambria Math" panose="02040503050406030204" pitchFamily="18" charset="0"/>
                          </a:rPr>
                          <m:t>⊕</m:t>
                        </m:r>
                      </m:e>
                    </m:nary>
                  </m:oMath>
                </a14:m>
                <a:r>
                  <a:rPr lang="en-US" dirty="0"/>
                  <a:t>)</a:t>
                </a:r>
              </a:p>
            </p:txBody>
          </p:sp>
        </mc:Choice>
        <mc:Fallback xmlns="">
          <p:sp>
            <p:nvSpPr>
              <p:cNvPr id="4" name="Title 3"/>
              <p:cNvSpPr>
                <a:spLocks noGrp="1" noRot="1" noChangeAspect="1" noMove="1" noResize="1" noEditPoints="1" noAdjustHandles="1" noChangeArrowheads="1" noChangeShapeType="1" noTextEdit="1"/>
              </p:cNvSpPr>
              <p:nvPr>
                <p:ph type="title"/>
              </p:nvPr>
            </p:nvSpPr>
            <p:spPr>
              <a:blipFill rotWithShape="0">
                <a:blip r:embed="rId3"/>
                <a:stretch>
                  <a:fillRect l="-2550" t="-10286"/>
                </a:stretch>
              </a:blipFill>
            </p:spPr>
            <p:txBody>
              <a:bodyPr/>
              <a:lstStyle/>
              <a:p>
                <a:r>
                  <a:rPr lang="en-US">
                    <a:noFill/>
                  </a:rPr>
                  <a:t> </a:t>
                </a:r>
              </a:p>
            </p:txBody>
          </p:sp>
        </mc:Fallback>
      </mc:AlternateContent>
      <p:sp>
        <p:nvSpPr>
          <p:cNvPr id="2" name="Slide Number Placeholder 1"/>
          <p:cNvSpPr>
            <a:spLocks noGrp="1"/>
          </p:cNvSpPr>
          <p:nvPr>
            <p:ph type="sldNum" sz="quarter" idx="11"/>
          </p:nvPr>
        </p:nvSpPr>
        <p:spPr/>
        <p:txBody>
          <a:bodyPr/>
          <a:lstStyle/>
          <a:p>
            <a:fld id="{6E86574E-FA2E-425B-A84C-39F9592E9ECB}" type="slidenum">
              <a:rPr lang="en-US" altLang="en-US" smtClean="0">
                <a:solidFill>
                  <a:prstClr val="black"/>
                </a:solidFill>
              </a:rPr>
              <a:pPr/>
              <a:t>14</a:t>
            </a:fld>
            <a:endParaRPr lang="en-US" altLang="en-US" dirty="0">
              <a:solidFill>
                <a:prstClr val="black"/>
              </a:solidFill>
            </a:endParaRPr>
          </a:p>
        </p:txBody>
      </p:sp>
      <p:sp>
        <p:nvSpPr>
          <p:cNvPr id="30" name="Cube 29"/>
          <p:cNvSpPr/>
          <p:nvPr/>
        </p:nvSpPr>
        <p:spPr>
          <a:xfrm>
            <a:off x="1625601" y="2090057"/>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I</a:t>
            </a:r>
          </a:p>
        </p:txBody>
      </p:sp>
      <p:sp>
        <p:nvSpPr>
          <p:cNvPr id="29" name="Cube 28"/>
          <p:cNvSpPr/>
          <p:nvPr/>
        </p:nvSpPr>
        <p:spPr>
          <a:xfrm>
            <a:off x="2322287" y="2090057"/>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S</a:t>
            </a:r>
          </a:p>
        </p:txBody>
      </p:sp>
      <p:sp>
        <p:nvSpPr>
          <p:cNvPr id="28" name="Cube 27"/>
          <p:cNvSpPr/>
          <p:nvPr/>
        </p:nvSpPr>
        <p:spPr>
          <a:xfrm>
            <a:off x="3018973" y="2090057"/>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T</a:t>
            </a:r>
          </a:p>
        </p:txBody>
      </p:sp>
      <p:sp>
        <p:nvSpPr>
          <p:cNvPr id="27" name="Cube 26"/>
          <p:cNvSpPr/>
          <p:nvPr/>
        </p:nvSpPr>
        <p:spPr>
          <a:xfrm>
            <a:off x="3730173" y="2062441"/>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A</a:t>
            </a:r>
          </a:p>
        </p:txBody>
      </p:sp>
      <p:sp>
        <p:nvSpPr>
          <p:cNvPr id="26" name="Cube 25"/>
          <p:cNvSpPr/>
          <p:nvPr/>
        </p:nvSpPr>
        <p:spPr>
          <a:xfrm>
            <a:off x="4426859" y="2062441"/>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N</a:t>
            </a:r>
          </a:p>
        </p:txBody>
      </p:sp>
      <p:sp>
        <p:nvSpPr>
          <p:cNvPr id="8" name="Cube 7"/>
          <p:cNvSpPr/>
          <p:nvPr/>
        </p:nvSpPr>
        <p:spPr>
          <a:xfrm>
            <a:off x="5123545" y="2062441"/>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B</a:t>
            </a:r>
          </a:p>
        </p:txBody>
      </p:sp>
      <p:sp>
        <p:nvSpPr>
          <p:cNvPr id="32" name="Cube 31"/>
          <p:cNvSpPr/>
          <p:nvPr/>
        </p:nvSpPr>
        <p:spPr>
          <a:xfrm>
            <a:off x="5834745" y="2062441"/>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U</a:t>
            </a:r>
          </a:p>
        </p:txBody>
      </p:sp>
      <p:sp>
        <p:nvSpPr>
          <p:cNvPr id="31" name="Cube 30"/>
          <p:cNvSpPr/>
          <p:nvPr/>
        </p:nvSpPr>
        <p:spPr>
          <a:xfrm>
            <a:off x="6545945" y="2062441"/>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L</a:t>
            </a:r>
          </a:p>
        </p:txBody>
      </p:sp>
      <p:sp>
        <p:nvSpPr>
          <p:cNvPr id="33" name="Cube 32"/>
          <p:cNvSpPr/>
          <p:nvPr/>
        </p:nvSpPr>
        <p:spPr>
          <a:xfrm>
            <a:off x="1475656"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I</a:t>
            </a:r>
          </a:p>
        </p:txBody>
      </p:sp>
      <p:sp>
        <p:nvSpPr>
          <p:cNvPr id="34" name="Cube 33"/>
          <p:cNvSpPr/>
          <p:nvPr/>
        </p:nvSpPr>
        <p:spPr>
          <a:xfrm>
            <a:off x="2172342"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S</a:t>
            </a:r>
          </a:p>
        </p:txBody>
      </p:sp>
      <p:sp>
        <p:nvSpPr>
          <p:cNvPr id="35" name="Cube 34"/>
          <p:cNvSpPr/>
          <p:nvPr/>
        </p:nvSpPr>
        <p:spPr>
          <a:xfrm>
            <a:off x="2869028"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T</a:t>
            </a:r>
          </a:p>
        </p:txBody>
      </p:sp>
      <p:sp>
        <p:nvSpPr>
          <p:cNvPr id="36" name="Cube 35"/>
          <p:cNvSpPr/>
          <p:nvPr/>
        </p:nvSpPr>
        <p:spPr>
          <a:xfrm>
            <a:off x="3548748" y="392752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A</a:t>
            </a:r>
          </a:p>
        </p:txBody>
      </p:sp>
      <p:sp>
        <p:nvSpPr>
          <p:cNvPr id="37" name="Cube 36"/>
          <p:cNvSpPr/>
          <p:nvPr/>
        </p:nvSpPr>
        <p:spPr>
          <a:xfrm>
            <a:off x="4245434" y="392752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N</a:t>
            </a:r>
          </a:p>
        </p:txBody>
      </p:sp>
      <p:sp>
        <p:nvSpPr>
          <p:cNvPr id="38" name="Cube 37"/>
          <p:cNvSpPr/>
          <p:nvPr/>
        </p:nvSpPr>
        <p:spPr>
          <a:xfrm>
            <a:off x="4942120" y="392752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B</a:t>
            </a:r>
          </a:p>
        </p:txBody>
      </p:sp>
      <p:sp>
        <p:nvSpPr>
          <p:cNvPr id="39" name="Cube 38"/>
          <p:cNvSpPr/>
          <p:nvPr/>
        </p:nvSpPr>
        <p:spPr>
          <a:xfrm>
            <a:off x="5653320" y="392752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U</a:t>
            </a:r>
          </a:p>
        </p:txBody>
      </p:sp>
      <p:sp>
        <p:nvSpPr>
          <p:cNvPr id="40" name="Cube 39"/>
          <p:cNvSpPr/>
          <p:nvPr/>
        </p:nvSpPr>
        <p:spPr>
          <a:xfrm>
            <a:off x="6364520" y="392752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L</a:t>
            </a:r>
          </a:p>
        </p:txBody>
      </p:sp>
      <p:cxnSp>
        <p:nvCxnSpPr>
          <p:cNvPr id="10" name="Straight Arrow Connector 9"/>
          <p:cNvCxnSpPr>
            <a:stCxn id="30" idx="3"/>
          </p:cNvCxnSpPr>
          <p:nvPr/>
        </p:nvCxnSpPr>
        <p:spPr>
          <a:xfrm>
            <a:off x="1892301" y="3030651"/>
            <a:ext cx="0" cy="883773"/>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29" idx="3"/>
            <a:endCxn id="34" idx="0"/>
          </p:cNvCxnSpPr>
          <p:nvPr/>
        </p:nvCxnSpPr>
        <p:spPr>
          <a:xfrm>
            <a:off x="2588987" y="3030651"/>
            <a:ext cx="0" cy="902405"/>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3272074" y="3043753"/>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a:off x="3968760" y="3029239"/>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H="1">
            <a:off x="4679960" y="3004447"/>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H="1">
            <a:off x="5376646" y="3004447"/>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a:off x="6063358" y="3017549"/>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a:off x="6760044" y="3003035"/>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748972" y="1030514"/>
            <a:ext cx="5646057" cy="461665"/>
          </a:xfrm>
          <a:prstGeom prst="rect">
            <a:avLst/>
          </a:prstGeom>
          <a:noFill/>
        </p:spPr>
        <p:txBody>
          <a:bodyPr wrap="square" rtlCol="0">
            <a:spAutoFit/>
          </a:bodyPr>
          <a:lstStyle/>
          <a:p>
            <a:pPr algn="ctr"/>
            <a:r>
              <a:rPr lang="en-US" sz="2400" dirty="0">
                <a:ln w="0"/>
                <a:effectLst>
                  <a:outerShdw blurRad="38100" dist="19050" dir="2700000" algn="tl" rotWithShape="0">
                    <a:schemeClr val="dk1">
                      <a:alpha val="40000"/>
                    </a:schemeClr>
                  </a:outerShdw>
                </a:effectLst>
              </a:rPr>
              <a:t>8 </a:t>
            </a:r>
            <a:r>
              <a:rPr lang="en-US" sz="2400" dirty="0">
                <a:ln w="0"/>
                <a:solidFill>
                  <a:srgbClr val="0432FF"/>
                </a:solidFill>
                <a:effectLst>
                  <a:outerShdw blurRad="38100" dist="19050" dir="2700000" algn="tl" rotWithShape="0">
                    <a:schemeClr val="dk1">
                      <a:alpha val="40000"/>
                    </a:schemeClr>
                  </a:outerShdw>
                </a:effectLst>
              </a:rPr>
              <a:t>matches</a:t>
            </a:r>
            <a:r>
              <a:rPr lang="en-US" sz="2400" dirty="0">
                <a:ln w="0"/>
                <a:effectLst>
                  <a:outerShdw blurRad="38100" dist="19050" dir="2700000" algn="tl" rotWithShape="0">
                    <a:schemeClr val="dk1">
                      <a:alpha val="40000"/>
                    </a:schemeClr>
                  </a:outerShdw>
                </a:effectLst>
              </a:rPr>
              <a:t>      0 </a:t>
            </a:r>
            <a:r>
              <a:rPr lang="en-US" sz="2400" dirty="0">
                <a:ln w="0"/>
                <a:solidFill>
                  <a:srgbClr val="FF0000"/>
                </a:solidFill>
                <a:effectLst>
                  <a:outerShdw blurRad="38100" dist="19050" dir="2700000" algn="tl" rotWithShape="0">
                    <a:schemeClr val="dk1">
                      <a:alpha val="40000"/>
                    </a:schemeClr>
                  </a:outerShdw>
                </a:effectLst>
              </a:rPr>
              <a:t>mismatches</a:t>
            </a:r>
          </a:p>
        </p:txBody>
      </p:sp>
      <p:sp>
        <p:nvSpPr>
          <p:cNvPr id="55" name="TextBox 54"/>
          <p:cNvSpPr txBox="1"/>
          <p:nvPr/>
        </p:nvSpPr>
        <p:spPr>
          <a:xfrm>
            <a:off x="1734255" y="1023119"/>
            <a:ext cx="5646057" cy="461665"/>
          </a:xfrm>
          <a:prstGeom prst="rect">
            <a:avLst/>
          </a:prstGeom>
          <a:solidFill>
            <a:schemeClr val="bg1"/>
          </a:solidFill>
        </p:spPr>
        <p:txBody>
          <a:bodyPr wrap="square" rtlCol="0">
            <a:spAutoFit/>
          </a:bodyPr>
          <a:lstStyle/>
          <a:p>
            <a:pPr algn="ctr"/>
            <a:r>
              <a:rPr lang="en-US" sz="2400" dirty="0">
                <a:ln w="0"/>
                <a:effectLst>
                  <a:outerShdw blurRad="38100" dist="19050" dir="2700000" algn="tl" rotWithShape="0">
                    <a:schemeClr val="dk1">
                      <a:alpha val="40000"/>
                    </a:schemeClr>
                  </a:outerShdw>
                </a:effectLst>
              </a:rPr>
              <a:t>3 </a:t>
            </a:r>
            <a:r>
              <a:rPr lang="en-US" sz="2400" dirty="0">
                <a:ln w="0"/>
                <a:solidFill>
                  <a:srgbClr val="0432FF"/>
                </a:solidFill>
                <a:effectLst>
                  <a:outerShdw blurRad="38100" dist="19050" dir="2700000" algn="tl" rotWithShape="0">
                    <a:schemeClr val="dk1">
                      <a:alpha val="40000"/>
                    </a:schemeClr>
                  </a:outerShdw>
                </a:effectLst>
              </a:rPr>
              <a:t>matches</a:t>
            </a:r>
            <a:r>
              <a:rPr lang="en-US" sz="2400" dirty="0">
                <a:ln w="0"/>
                <a:effectLst>
                  <a:outerShdw blurRad="38100" dist="19050" dir="2700000" algn="tl" rotWithShape="0">
                    <a:schemeClr val="dk1">
                      <a:alpha val="40000"/>
                    </a:schemeClr>
                  </a:outerShdw>
                </a:effectLst>
              </a:rPr>
              <a:t>      5 </a:t>
            </a:r>
            <a:r>
              <a:rPr lang="en-US" sz="2400" dirty="0">
                <a:ln w="0"/>
                <a:solidFill>
                  <a:srgbClr val="FF0000"/>
                </a:solidFill>
                <a:effectLst>
                  <a:outerShdw blurRad="38100" dist="19050" dir="2700000" algn="tl" rotWithShape="0">
                    <a:schemeClr val="dk1">
                      <a:alpha val="40000"/>
                    </a:schemeClr>
                  </a:outerShdw>
                </a:effectLst>
              </a:rPr>
              <a:t>mismatches</a:t>
            </a:r>
          </a:p>
        </p:txBody>
      </p:sp>
      <p:grpSp>
        <p:nvGrpSpPr>
          <p:cNvPr id="6" name="Group 5"/>
          <p:cNvGrpSpPr/>
          <p:nvPr/>
        </p:nvGrpSpPr>
        <p:grpSpPr>
          <a:xfrm>
            <a:off x="3774230" y="3249686"/>
            <a:ext cx="423332" cy="428411"/>
            <a:chOff x="3774230" y="3249686"/>
            <a:chExt cx="423332" cy="428411"/>
          </a:xfrm>
        </p:grpSpPr>
        <p:cxnSp>
          <p:nvCxnSpPr>
            <p:cNvPr id="56" name="Straight Arrow Connector 55"/>
            <p:cNvCxnSpPr/>
            <p:nvPr/>
          </p:nvCxnSpPr>
          <p:spPr>
            <a:xfrm>
              <a:off x="3774230" y="3263120"/>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3781030" y="3251241"/>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4436700" y="3253076"/>
            <a:ext cx="423332" cy="428411"/>
            <a:chOff x="3774230" y="3249686"/>
            <a:chExt cx="423332" cy="428411"/>
          </a:xfrm>
        </p:grpSpPr>
        <p:cxnSp>
          <p:nvCxnSpPr>
            <p:cNvPr id="59" name="Straight Arrow Connector 58"/>
            <p:cNvCxnSpPr/>
            <p:nvPr/>
          </p:nvCxnSpPr>
          <p:spPr>
            <a:xfrm>
              <a:off x="3774230" y="3263120"/>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3781030" y="3251241"/>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61" name="Group 60"/>
          <p:cNvGrpSpPr/>
          <p:nvPr/>
        </p:nvGrpSpPr>
        <p:grpSpPr>
          <a:xfrm>
            <a:off x="5156780" y="3244523"/>
            <a:ext cx="423332" cy="428411"/>
            <a:chOff x="3774230" y="3249686"/>
            <a:chExt cx="423332" cy="428411"/>
          </a:xfrm>
        </p:grpSpPr>
        <p:cxnSp>
          <p:nvCxnSpPr>
            <p:cNvPr id="62" name="Straight Arrow Connector 61"/>
            <p:cNvCxnSpPr/>
            <p:nvPr/>
          </p:nvCxnSpPr>
          <p:spPr>
            <a:xfrm>
              <a:off x="3774230" y="3263120"/>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5400000">
              <a:off x="3781030" y="3251241"/>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64" name="Group 63"/>
          <p:cNvGrpSpPr/>
          <p:nvPr/>
        </p:nvGrpSpPr>
        <p:grpSpPr>
          <a:xfrm>
            <a:off x="5868144" y="3244522"/>
            <a:ext cx="423332" cy="428411"/>
            <a:chOff x="3774230" y="3249686"/>
            <a:chExt cx="423332" cy="428411"/>
          </a:xfrm>
        </p:grpSpPr>
        <p:cxnSp>
          <p:nvCxnSpPr>
            <p:cNvPr id="65" name="Straight Arrow Connector 64"/>
            <p:cNvCxnSpPr/>
            <p:nvPr/>
          </p:nvCxnSpPr>
          <p:spPr>
            <a:xfrm>
              <a:off x="3774230" y="3263120"/>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5400000">
              <a:off x="3781030" y="3251241"/>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67" name="Group 66"/>
          <p:cNvGrpSpPr/>
          <p:nvPr/>
        </p:nvGrpSpPr>
        <p:grpSpPr>
          <a:xfrm>
            <a:off x="6524932" y="3254168"/>
            <a:ext cx="423332" cy="428411"/>
            <a:chOff x="3774230" y="3249686"/>
            <a:chExt cx="423332" cy="428411"/>
          </a:xfrm>
        </p:grpSpPr>
        <p:cxnSp>
          <p:nvCxnSpPr>
            <p:cNvPr id="68" name="Straight Arrow Connector 67"/>
            <p:cNvCxnSpPr/>
            <p:nvPr/>
          </p:nvCxnSpPr>
          <p:spPr>
            <a:xfrm>
              <a:off x="3774230" y="3263120"/>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rot="5400000">
              <a:off x="3781030" y="3251241"/>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70" name="TextBox 69"/>
          <p:cNvSpPr txBox="1"/>
          <p:nvPr/>
        </p:nvSpPr>
        <p:spPr>
          <a:xfrm>
            <a:off x="5958113" y="5064667"/>
            <a:ext cx="2881087" cy="923330"/>
          </a:xfrm>
          <a:prstGeom prst="rect">
            <a:avLst/>
          </a:prstGeom>
          <a:noFill/>
        </p:spPr>
        <p:txBody>
          <a:bodyPr wrap="square" rtlCol="0">
            <a:spAutoFit/>
          </a:bodyPr>
          <a:lstStyle/>
          <a:p>
            <a:r>
              <a:rPr lang="en-US" dirty="0">
                <a:solidFill>
                  <a:srgbClr val="FF0000"/>
                </a:solidFill>
              </a:rPr>
              <a:t>To cancel the effect of a deletion, we need to shift in the </a:t>
            </a:r>
            <a:r>
              <a:rPr lang="en-US" i="1" dirty="0">
                <a:solidFill>
                  <a:srgbClr val="FF0000"/>
                </a:solidFill>
              </a:rPr>
              <a:t>right</a:t>
            </a:r>
            <a:r>
              <a:rPr lang="en-US" dirty="0">
                <a:solidFill>
                  <a:srgbClr val="FF0000"/>
                </a:solidFill>
              </a:rPr>
              <a:t> direction</a:t>
            </a:r>
          </a:p>
        </p:txBody>
      </p:sp>
      <p:sp>
        <p:nvSpPr>
          <p:cNvPr id="71" name="Notched Right Arrow 70"/>
          <p:cNvSpPr/>
          <p:nvPr/>
        </p:nvSpPr>
        <p:spPr>
          <a:xfrm>
            <a:off x="3100979" y="5114852"/>
            <a:ext cx="2651760" cy="822960"/>
          </a:xfrm>
          <a:prstGeom prst="notchedRightArrow">
            <a:avLst>
              <a:gd name="adj1" fmla="val 38456"/>
              <a:gd name="adj2" fmla="val 41342"/>
            </a:avLst>
          </a:prstGeom>
          <a:ln w="38100">
            <a:solidFill>
              <a:srgbClr val="FF0000"/>
            </a:solidFill>
          </a:ln>
        </p:spPr>
        <p:txBody>
          <a:bodyPr wrap="square" rtlCol="0" anchor="ctr">
            <a:spAutoFit/>
          </a:bodyPr>
          <a:lstStyle/>
          <a:p>
            <a:pPr algn="just"/>
            <a:endParaRPr lang="en-US" sz="400" b="1" dirty="0">
              <a:solidFill>
                <a:schemeClr val="bg2"/>
              </a:solidFill>
              <a:latin typeface="europa"/>
            </a:endParaRPr>
          </a:p>
        </p:txBody>
      </p:sp>
      <p:sp>
        <p:nvSpPr>
          <p:cNvPr id="7" name="TextBox 6"/>
          <p:cNvSpPr txBox="1"/>
          <p:nvPr/>
        </p:nvSpPr>
        <p:spPr>
          <a:xfrm>
            <a:off x="3274731" y="1468554"/>
            <a:ext cx="2304256" cy="369332"/>
          </a:xfrm>
          <a:prstGeom prst="rect">
            <a:avLst/>
          </a:prstGeom>
          <a:noFill/>
        </p:spPr>
        <p:txBody>
          <a:bodyPr wrap="square" rtlCol="0">
            <a:spAutoFit/>
          </a:bodyPr>
          <a:lstStyle/>
          <a:p>
            <a:r>
              <a:rPr lang="en-US" b="1" i="1" u="sng" dirty="0"/>
              <a:t>Edit = 1 Deletion</a:t>
            </a:r>
          </a:p>
        </p:txBody>
      </p:sp>
      <p:grpSp>
        <p:nvGrpSpPr>
          <p:cNvPr id="52" name="Group 51">
            <a:extLst>
              <a:ext uri="{FF2B5EF4-FFF2-40B4-BE49-F238E27FC236}">
                <a16:creationId xmlns:a16="http://schemas.microsoft.com/office/drawing/2014/main" id="{0B9B63D9-556F-234A-9815-0BB1E12EB90F}"/>
              </a:ext>
            </a:extLst>
          </p:cNvPr>
          <p:cNvGrpSpPr/>
          <p:nvPr/>
        </p:nvGrpSpPr>
        <p:grpSpPr>
          <a:xfrm>
            <a:off x="3395327" y="3886200"/>
            <a:ext cx="871873" cy="1018787"/>
            <a:chOff x="3774230" y="3249686"/>
            <a:chExt cx="423332" cy="428411"/>
          </a:xfrm>
        </p:grpSpPr>
        <p:cxnSp>
          <p:nvCxnSpPr>
            <p:cNvPr id="53" name="Straight Arrow Connector 52">
              <a:extLst>
                <a:ext uri="{FF2B5EF4-FFF2-40B4-BE49-F238E27FC236}">
                  <a16:creationId xmlns:a16="http://schemas.microsoft.com/office/drawing/2014/main" id="{418231F0-329A-E944-86A0-3DE8B7EACEFD}"/>
                </a:ext>
              </a:extLst>
            </p:cNvPr>
            <p:cNvCxnSpPr/>
            <p:nvPr/>
          </p:nvCxnSpPr>
          <p:spPr>
            <a:xfrm>
              <a:off x="3774230" y="3263120"/>
              <a:ext cx="418088" cy="414977"/>
            </a:xfrm>
            <a:prstGeom prst="straightConnector1">
              <a:avLst/>
            </a:prstGeom>
            <a:ln w="7620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36FD7524-05FE-DC46-98CB-35132BA079C2}"/>
                </a:ext>
              </a:extLst>
            </p:cNvPr>
            <p:cNvCxnSpPr/>
            <p:nvPr/>
          </p:nvCxnSpPr>
          <p:spPr>
            <a:xfrm rot="5400000">
              <a:off x="3781030" y="3251241"/>
              <a:ext cx="418088" cy="414977"/>
            </a:xfrm>
            <a:prstGeom prst="straightConnector1">
              <a:avLst/>
            </a:prstGeom>
            <a:ln w="7620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34872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22" presetClass="entr" presetSubtype="8"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22" presetClass="entr" presetSubtype="8"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par>
                                <p:cTn id="17" presetID="22" presetClass="entr" presetSubtype="8"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left)">
                                      <p:cBhvr>
                                        <p:cTn id="19" dur="500"/>
                                        <p:tgtEl>
                                          <p:spTgt spid="48"/>
                                        </p:tgtEl>
                                      </p:cBhvr>
                                    </p:animEffect>
                                  </p:childTnLst>
                                </p:cTn>
                              </p:par>
                              <p:par>
                                <p:cTn id="20" presetID="22" presetClass="entr" presetSubtype="8"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left)">
                                      <p:cBhvr>
                                        <p:cTn id="22" dur="500"/>
                                        <p:tgtEl>
                                          <p:spTgt spid="49"/>
                                        </p:tgtEl>
                                      </p:cBhvr>
                                    </p:animEffect>
                                  </p:childTnLst>
                                </p:cTn>
                              </p:par>
                              <p:par>
                                <p:cTn id="23" presetID="22" presetClass="entr" presetSubtype="8"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par>
                                <p:cTn id="26" presetID="22" presetClass="entr" presetSubtype="8"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500"/>
                                        <p:tgtEl>
                                          <p:spTgt spid="51"/>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26" presetClass="emph" presetSubtype="0" fill="hold" grpId="1" nodeType="withEffect">
                                  <p:stCondLst>
                                    <p:cond delay="0"/>
                                  </p:stCondLst>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xit" presetSubtype="4" fill="hold" nodeType="clickEffect">
                                  <p:stCondLst>
                                    <p:cond delay="0"/>
                                  </p:stCondLst>
                                  <p:childTnLst>
                                    <p:animEffect transition="out" filter="wipe(down)">
                                      <p:cBhvr>
                                        <p:cTn id="48" dur="500"/>
                                        <p:tgtEl>
                                          <p:spTgt spid="47"/>
                                        </p:tgtEl>
                                      </p:cBhvr>
                                    </p:animEffect>
                                    <p:set>
                                      <p:cBhvr>
                                        <p:cTn id="49" dur="1" fill="hold">
                                          <p:stCondLst>
                                            <p:cond delay="499"/>
                                          </p:stCondLst>
                                        </p:cTn>
                                        <p:tgtEl>
                                          <p:spTgt spid="47"/>
                                        </p:tgtEl>
                                        <p:attrNameLst>
                                          <p:attrName>style.visibility</p:attrName>
                                        </p:attrNameLst>
                                      </p:cBhvr>
                                      <p:to>
                                        <p:strVal val="hidden"/>
                                      </p:to>
                                    </p:set>
                                  </p:childTnLst>
                                </p:cTn>
                              </p:par>
                              <p:par>
                                <p:cTn id="50" presetID="9" presetClass="exit" presetSubtype="0" fill="hold" nodeType="withEffect">
                                  <p:stCondLst>
                                    <p:cond delay="0"/>
                                  </p:stCondLst>
                                  <p:childTnLst>
                                    <p:animEffect transition="out" filter="dissolve">
                                      <p:cBhvr>
                                        <p:cTn id="51" dur="500"/>
                                        <p:tgtEl>
                                          <p:spTgt spid="52"/>
                                        </p:tgtEl>
                                      </p:cBhvr>
                                    </p:animEffect>
                                    <p:set>
                                      <p:cBhvr>
                                        <p:cTn id="52" dur="1" fill="hold">
                                          <p:stCondLst>
                                            <p:cond delay="499"/>
                                          </p:stCondLst>
                                        </p:cTn>
                                        <p:tgtEl>
                                          <p:spTgt spid="52"/>
                                        </p:tgtEl>
                                        <p:attrNameLst>
                                          <p:attrName>style.visibility</p:attrName>
                                        </p:attrNameLst>
                                      </p:cBhvr>
                                      <p:to>
                                        <p:strVal val="hidden"/>
                                      </p:to>
                                    </p:set>
                                  </p:childTnLst>
                                </p:cTn>
                              </p:par>
                              <p:par>
                                <p:cTn id="53" presetID="22" presetClass="exit" presetSubtype="4" fill="hold" grpId="0" nodeType="withEffect">
                                  <p:stCondLst>
                                    <p:cond delay="0"/>
                                  </p:stCondLst>
                                  <p:childTnLst>
                                    <p:animEffect transition="out" filter="wipe(down)">
                                      <p:cBhvr>
                                        <p:cTn id="54" dur="500"/>
                                        <p:tgtEl>
                                          <p:spTgt spid="36"/>
                                        </p:tgtEl>
                                      </p:cBhvr>
                                    </p:animEffect>
                                    <p:set>
                                      <p:cBhvr>
                                        <p:cTn id="55" dur="1" fill="hold">
                                          <p:stCondLst>
                                            <p:cond delay="499"/>
                                          </p:stCondLst>
                                        </p:cTn>
                                        <p:tgtEl>
                                          <p:spTgt spid="36"/>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nodeType="clickEffect">
                                  <p:stCondLst>
                                    <p:cond delay="0"/>
                                  </p:stCondLst>
                                  <p:childTnLst>
                                    <p:animEffect transition="out" filter="wipe(down)">
                                      <p:cBhvr>
                                        <p:cTn id="59" dur="500"/>
                                        <p:tgtEl>
                                          <p:spTgt spid="48"/>
                                        </p:tgtEl>
                                      </p:cBhvr>
                                    </p:animEffect>
                                    <p:set>
                                      <p:cBhvr>
                                        <p:cTn id="60" dur="1" fill="hold">
                                          <p:stCondLst>
                                            <p:cond delay="499"/>
                                          </p:stCondLst>
                                        </p:cTn>
                                        <p:tgtEl>
                                          <p:spTgt spid="48"/>
                                        </p:tgtEl>
                                        <p:attrNameLst>
                                          <p:attrName>style.visibility</p:attrName>
                                        </p:attrNameLst>
                                      </p:cBhvr>
                                      <p:to>
                                        <p:strVal val="hidden"/>
                                      </p:to>
                                    </p:set>
                                  </p:childTnLst>
                                </p:cTn>
                              </p:par>
                              <p:par>
                                <p:cTn id="61" presetID="22" presetClass="exit" presetSubtype="4" fill="hold" nodeType="withEffect">
                                  <p:stCondLst>
                                    <p:cond delay="0"/>
                                  </p:stCondLst>
                                  <p:childTnLst>
                                    <p:animEffect transition="out" filter="wipe(down)">
                                      <p:cBhvr>
                                        <p:cTn id="62" dur="500"/>
                                        <p:tgtEl>
                                          <p:spTgt spid="49"/>
                                        </p:tgtEl>
                                      </p:cBhvr>
                                    </p:animEffect>
                                    <p:set>
                                      <p:cBhvr>
                                        <p:cTn id="63" dur="1" fill="hold">
                                          <p:stCondLst>
                                            <p:cond delay="499"/>
                                          </p:stCondLst>
                                        </p:cTn>
                                        <p:tgtEl>
                                          <p:spTgt spid="49"/>
                                        </p:tgtEl>
                                        <p:attrNameLst>
                                          <p:attrName>style.visibility</p:attrName>
                                        </p:attrNameLst>
                                      </p:cBhvr>
                                      <p:to>
                                        <p:strVal val="hidden"/>
                                      </p:to>
                                    </p:set>
                                  </p:childTnLst>
                                </p:cTn>
                              </p:par>
                              <p:par>
                                <p:cTn id="64" presetID="22" presetClass="exit" presetSubtype="4" fill="hold" nodeType="withEffect">
                                  <p:stCondLst>
                                    <p:cond delay="0"/>
                                  </p:stCondLst>
                                  <p:childTnLst>
                                    <p:animEffect transition="out" filter="wipe(down)">
                                      <p:cBhvr>
                                        <p:cTn id="65" dur="500"/>
                                        <p:tgtEl>
                                          <p:spTgt spid="50"/>
                                        </p:tgtEl>
                                      </p:cBhvr>
                                    </p:animEffect>
                                    <p:set>
                                      <p:cBhvr>
                                        <p:cTn id="66" dur="1" fill="hold">
                                          <p:stCondLst>
                                            <p:cond delay="499"/>
                                          </p:stCondLst>
                                        </p:cTn>
                                        <p:tgtEl>
                                          <p:spTgt spid="50"/>
                                        </p:tgtEl>
                                        <p:attrNameLst>
                                          <p:attrName>style.visibility</p:attrName>
                                        </p:attrNameLst>
                                      </p:cBhvr>
                                      <p:to>
                                        <p:strVal val="hidden"/>
                                      </p:to>
                                    </p:set>
                                  </p:childTnLst>
                                </p:cTn>
                              </p:par>
                              <p:par>
                                <p:cTn id="67" presetID="22" presetClass="exit" presetSubtype="4" fill="hold" nodeType="withEffect">
                                  <p:stCondLst>
                                    <p:cond delay="0"/>
                                  </p:stCondLst>
                                  <p:childTnLst>
                                    <p:animEffect transition="out" filter="wipe(down)">
                                      <p:cBhvr>
                                        <p:cTn id="68" dur="500"/>
                                        <p:tgtEl>
                                          <p:spTgt spid="51"/>
                                        </p:tgtEl>
                                      </p:cBhvr>
                                    </p:animEffect>
                                    <p:set>
                                      <p:cBhvr>
                                        <p:cTn id="69" dur="1" fill="hold">
                                          <p:stCondLst>
                                            <p:cond delay="499"/>
                                          </p:stCondLst>
                                        </p:cTn>
                                        <p:tgtEl>
                                          <p:spTgt spid="51"/>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35" presetClass="path" presetSubtype="0" accel="50000" decel="50000" fill="hold" grpId="0" nodeType="clickEffect">
                                  <p:stCondLst>
                                    <p:cond delay="0"/>
                                  </p:stCondLst>
                                  <p:childTnLst>
                                    <p:animMotion origin="layout" path="M 5E-6 -3.7037E-6 L -0.07396 -3.7037E-6 " pathEditMode="relative" rAng="0" ptsTypes="AA">
                                      <p:cBhvr>
                                        <p:cTn id="73" dur="750" fill="hold"/>
                                        <p:tgtEl>
                                          <p:spTgt spid="37"/>
                                        </p:tgtEl>
                                        <p:attrNameLst>
                                          <p:attrName>ppt_x</p:attrName>
                                          <p:attrName>ppt_y</p:attrName>
                                        </p:attrNameLst>
                                      </p:cBhvr>
                                      <p:rCtr x="-3698" y="0"/>
                                    </p:animMotion>
                                  </p:childTnLst>
                                </p:cTn>
                              </p:par>
                              <p:par>
                                <p:cTn id="74" presetID="35" presetClass="path" presetSubtype="0" accel="50000" decel="50000" fill="hold" grpId="0" nodeType="withEffect">
                                  <p:stCondLst>
                                    <p:cond delay="0"/>
                                  </p:stCondLst>
                                  <p:childTnLst>
                                    <p:animMotion origin="layout" path="M -2.77778E-7 -3.7037E-6 L -0.07621 -3.7037E-6 " pathEditMode="relative" rAng="0" ptsTypes="AA">
                                      <p:cBhvr>
                                        <p:cTn id="75" dur="750" fill="hold"/>
                                        <p:tgtEl>
                                          <p:spTgt spid="38"/>
                                        </p:tgtEl>
                                        <p:attrNameLst>
                                          <p:attrName>ppt_x</p:attrName>
                                          <p:attrName>ppt_y</p:attrName>
                                        </p:attrNameLst>
                                      </p:cBhvr>
                                      <p:rCtr x="-4045" y="0"/>
                                    </p:animMotion>
                                  </p:childTnLst>
                                </p:cTn>
                              </p:par>
                              <p:par>
                                <p:cTn id="76" presetID="35" presetClass="path" presetSubtype="0" accel="50000" decel="50000" fill="hold" grpId="0" nodeType="withEffect">
                                  <p:stCondLst>
                                    <p:cond delay="0"/>
                                  </p:stCondLst>
                                  <p:childTnLst>
                                    <p:animMotion origin="layout" path="M 1.94444E-6 -3.7037E-6 L -0.07778 -3.7037E-6 " pathEditMode="relative" rAng="0" ptsTypes="AA">
                                      <p:cBhvr>
                                        <p:cTn id="77" dur="750" fill="hold"/>
                                        <p:tgtEl>
                                          <p:spTgt spid="39"/>
                                        </p:tgtEl>
                                        <p:attrNameLst>
                                          <p:attrName>ppt_x</p:attrName>
                                          <p:attrName>ppt_y</p:attrName>
                                        </p:attrNameLst>
                                      </p:cBhvr>
                                      <p:rCtr x="-3924" y="0"/>
                                    </p:animMotion>
                                  </p:childTnLst>
                                </p:cTn>
                              </p:par>
                              <p:par>
                                <p:cTn id="78" presetID="35" presetClass="path" presetSubtype="0" accel="50000" decel="50000" fill="hold" grpId="0" nodeType="withEffect">
                                  <p:stCondLst>
                                    <p:cond delay="0"/>
                                  </p:stCondLst>
                                  <p:childTnLst>
                                    <p:animMotion origin="layout" path="M 4.16667E-6 -3.7037E-6 L -0.07777 -3.7037E-6 " pathEditMode="relative" rAng="0" ptsTypes="AA">
                                      <p:cBhvr>
                                        <p:cTn id="79" dur="750" fill="hold"/>
                                        <p:tgtEl>
                                          <p:spTgt spid="40"/>
                                        </p:tgtEl>
                                        <p:attrNameLst>
                                          <p:attrName>ppt_x</p:attrName>
                                          <p:attrName>ppt_y</p:attrName>
                                        </p:attrNameLst>
                                      </p:cBhvr>
                                      <p:rCtr x="-3872" y="0"/>
                                    </p:animMotion>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ipe(left)">
                                      <p:cBhvr>
                                        <p:cTn id="84" dur="500"/>
                                        <p:tgtEl>
                                          <p:spTgt spid="6"/>
                                        </p:tgtEl>
                                      </p:cBhvr>
                                    </p:animEffect>
                                  </p:childTnLst>
                                </p:cTn>
                              </p:par>
                              <p:par>
                                <p:cTn id="85" presetID="22" presetClass="entr" presetSubtype="8" fill="hold"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par>
                                <p:cTn id="88" presetID="22" presetClass="entr" presetSubtype="8" fill="hold" nodeType="withEffect">
                                  <p:stCondLst>
                                    <p:cond delay="0"/>
                                  </p:stCondLst>
                                  <p:childTnLst>
                                    <p:set>
                                      <p:cBhvr>
                                        <p:cTn id="89" dur="1" fill="hold">
                                          <p:stCondLst>
                                            <p:cond delay="0"/>
                                          </p:stCondLst>
                                        </p:cTn>
                                        <p:tgtEl>
                                          <p:spTgt spid="61"/>
                                        </p:tgtEl>
                                        <p:attrNameLst>
                                          <p:attrName>style.visibility</p:attrName>
                                        </p:attrNameLst>
                                      </p:cBhvr>
                                      <p:to>
                                        <p:strVal val="visible"/>
                                      </p:to>
                                    </p:set>
                                    <p:animEffect transition="in" filter="wipe(left)">
                                      <p:cBhvr>
                                        <p:cTn id="90" dur="500"/>
                                        <p:tgtEl>
                                          <p:spTgt spid="61"/>
                                        </p:tgtEl>
                                      </p:cBhvr>
                                    </p:animEffect>
                                  </p:childTnLst>
                                </p:cTn>
                              </p:par>
                              <p:par>
                                <p:cTn id="91" presetID="22" presetClass="entr" presetSubtype="8" fill="hold" nodeType="with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wipe(left)">
                                      <p:cBhvr>
                                        <p:cTn id="93" dur="500"/>
                                        <p:tgtEl>
                                          <p:spTgt spid="64"/>
                                        </p:tgtEl>
                                      </p:cBhvr>
                                    </p:animEffect>
                                  </p:childTnLst>
                                </p:cTn>
                              </p:par>
                              <p:par>
                                <p:cTn id="94" presetID="22" presetClass="entr" presetSubtype="8" fill="hold" nodeType="with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wipe(left)">
                                      <p:cBhvr>
                                        <p:cTn id="96" dur="500"/>
                                        <p:tgtEl>
                                          <p:spTgt spid="67"/>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55"/>
                                        </p:tgtEl>
                                        <p:attrNameLst>
                                          <p:attrName>style.visibility</p:attrName>
                                        </p:attrNameLst>
                                      </p:cBhvr>
                                      <p:to>
                                        <p:strVal val="visible"/>
                                      </p:to>
                                    </p:set>
                                    <p:animEffect transition="in" filter="fade">
                                      <p:cBhvr>
                                        <p:cTn id="101" dur="500"/>
                                        <p:tgtEl>
                                          <p:spTgt spid="55"/>
                                        </p:tgtEl>
                                      </p:cBhvr>
                                    </p:animEffect>
                                  </p:childTnLst>
                                </p:cTn>
                              </p:par>
                              <p:par>
                                <p:cTn id="102" presetID="26" presetClass="emph" presetSubtype="0" fill="hold" grpId="1" nodeType="withEffect">
                                  <p:stCondLst>
                                    <p:cond delay="0"/>
                                  </p:stCondLst>
                                  <p:childTnLst>
                                    <p:animEffect transition="out" filter="fade">
                                      <p:cBhvr>
                                        <p:cTn id="103" dur="500" tmFilter="0, 0; .2, .5; .8, .5; 1, 0"/>
                                        <p:tgtEl>
                                          <p:spTgt spid="55"/>
                                        </p:tgtEl>
                                      </p:cBhvr>
                                    </p:animEffect>
                                    <p:animScale>
                                      <p:cBhvr>
                                        <p:cTn id="104" dur="250" autoRev="1" fill="hold"/>
                                        <p:tgtEl>
                                          <p:spTgt spid="55"/>
                                        </p:tgtEl>
                                      </p:cBhvr>
                                      <p:by x="105000" y="105000"/>
                                    </p:animScale>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fade">
                                      <p:cBhvr>
                                        <p:cTn id="109" dur="500"/>
                                        <p:tgtEl>
                                          <p:spTgt spid="7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fade">
                                      <p:cBhvr>
                                        <p:cTn id="11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13" grpId="0"/>
      <p:bldP spid="13" grpId="1"/>
      <p:bldP spid="55" grpId="0" animBg="1"/>
      <p:bldP spid="55" grpId="1" animBg="1"/>
      <p:bldP spid="70" grpId="0"/>
      <p:bldP spid="71"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459316" y="2896934"/>
            <a:ext cx="4937780" cy="945084"/>
            <a:chOff x="1434420" y="3928566"/>
            <a:chExt cx="4937780" cy="945084"/>
          </a:xfrm>
        </p:grpSpPr>
        <p:sp>
          <p:nvSpPr>
            <p:cNvPr id="68" name="Cube 67"/>
            <p:cNvSpPr/>
            <p:nvPr/>
          </p:nvSpPr>
          <p:spPr>
            <a:xfrm>
              <a:off x="1434420" y="392856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I</a:t>
              </a:r>
            </a:p>
          </p:txBody>
        </p:sp>
        <p:sp>
          <p:nvSpPr>
            <p:cNvPr id="69" name="Cube 68"/>
            <p:cNvSpPr/>
            <p:nvPr/>
          </p:nvSpPr>
          <p:spPr>
            <a:xfrm>
              <a:off x="2131106" y="392856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S</a:t>
              </a:r>
            </a:p>
          </p:txBody>
        </p:sp>
        <p:sp>
          <p:nvSpPr>
            <p:cNvPr id="70" name="Cube 69"/>
            <p:cNvSpPr/>
            <p:nvPr/>
          </p:nvSpPr>
          <p:spPr>
            <a:xfrm>
              <a:off x="2827792" y="392856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T</a:t>
              </a:r>
            </a:p>
          </p:txBody>
        </p:sp>
        <p:sp>
          <p:nvSpPr>
            <p:cNvPr id="71" name="Cube 70"/>
            <p:cNvSpPr/>
            <p:nvPr/>
          </p:nvSpPr>
          <p:spPr>
            <a:xfrm>
              <a:off x="3556428"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N</a:t>
              </a:r>
            </a:p>
          </p:txBody>
        </p:sp>
        <p:sp>
          <p:nvSpPr>
            <p:cNvPr id="72" name="Cube 71"/>
            <p:cNvSpPr/>
            <p:nvPr/>
          </p:nvSpPr>
          <p:spPr>
            <a:xfrm>
              <a:off x="4253114"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B</a:t>
              </a:r>
            </a:p>
          </p:txBody>
        </p:sp>
        <p:sp>
          <p:nvSpPr>
            <p:cNvPr id="73" name="Cube 72"/>
            <p:cNvSpPr/>
            <p:nvPr/>
          </p:nvSpPr>
          <p:spPr>
            <a:xfrm>
              <a:off x="4949800"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U</a:t>
              </a:r>
            </a:p>
          </p:txBody>
        </p:sp>
        <p:sp>
          <p:nvSpPr>
            <p:cNvPr id="74" name="Cube 73"/>
            <p:cNvSpPr/>
            <p:nvPr/>
          </p:nvSpPr>
          <p:spPr>
            <a:xfrm>
              <a:off x="5661000"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L</a:t>
              </a:r>
            </a:p>
          </p:txBody>
        </p:sp>
      </p:grpSp>
      <p:sp>
        <p:nvSpPr>
          <p:cNvPr id="4" name="Title 3"/>
          <p:cNvSpPr>
            <a:spLocks noGrp="1"/>
          </p:cNvSpPr>
          <p:nvPr>
            <p:ph type="title"/>
          </p:nvPr>
        </p:nvSpPr>
        <p:spPr/>
        <p:txBody>
          <a:bodyPr/>
          <a:lstStyle/>
          <a:p>
            <a:r>
              <a:rPr lang="en-US" dirty="0"/>
              <a:t>Shifted Hamming Distance (Xin+ 2015) </a:t>
            </a:r>
          </a:p>
        </p:txBody>
      </p:sp>
      <p:sp>
        <p:nvSpPr>
          <p:cNvPr id="2" name="Slide Number Placeholder 1"/>
          <p:cNvSpPr>
            <a:spLocks noGrp="1"/>
          </p:cNvSpPr>
          <p:nvPr>
            <p:ph type="sldNum" sz="quarter" idx="11"/>
          </p:nvPr>
        </p:nvSpPr>
        <p:spPr/>
        <p:txBody>
          <a:bodyPr/>
          <a:lstStyle/>
          <a:p>
            <a:fld id="{6E86574E-FA2E-425B-A84C-39F9592E9ECB}" type="slidenum">
              <a:rPr lang="en-US" altLang="en-US" smtClean="0">
                <a:solidFill>
                  <a:prstClr val="black"/>
                </a:solidFill>
              </a:rPr>
              <a:pPr/>
              <a:t>15</a:t>
            </a:fld>
            <a:endParaRPr lang="en-US" altLang="en-US" dirty="0">
              <a:solidFill>
                <a:prstClr val="black"/>
              </a:solidFill>
            </a:endParaRPr>
          </a:p>
        </p:txBody>
      </p:sp>
      <p:sp>
        <p:nvSpPr>
          <p:cNvPr id="42" name="TextBox 41"/>
          <p:cNvSpPr txBox="1"/>
          <p:nvPr/>
        </p:nvSpPr>
        <p:spPr>
          <a:xfrm>
            <a:off x="1266069" y="5812410"/>
            <a:ext cx="5646057" cy="461665"/>
          </a:xfrm>
          <a:prstGeom prst="rect">
            <a:avLst/>
          </a:prstGeom>
          <a:noFill/>
        </p:spPr>
        <p:txBody>
          <a:bodyPr wrap="square" rtlCol="0">
            <a:spAutoFit/>
          </a:bodyPr>
          <a:lstStyle/>
          <a:p>
            <a:pPr algn="ctr"/>
            <a:r>
              <a:rPr lang="en-US" sz="2400" dirty="0">
                <a:ln w="0"/>
                <a:effectLst>
                  <a:outerShdw blurRad="38100" dist="19050" dir="2700000" algn="tl" rotWithShape="0">
                    <a:schemeClr val="dk1">
                      <a:alpha val="40000"/>
                    </a:schemeClr>
                  </a:outerShdw>
                </a:effectLst>
              </a:rPr>
              <a:t>7 </a:t>
            </a:r>
            <a:r>
              <a:rPr lang="en-US" sz="2400" dirty="0">
                <a:ln w="0"/>
                <a:solidFill>
                  <a:srgbClr val="0000FF"/>
                </a:solidFill>
                <a:effectLst>
                  <a:outerShdw blurRad="38100" dist="19050" dir="2700000" algn="tl" rotWithShape="0">
                    <a:schemeClr val="dk1">
                      <a:alpha val="40000"/>
                    </a:schemeClr>
                  </a:outerShdw>
                </a:effectLst>
              </a:rPr>
              <a:t>matches</a:t>
            </a:r>
            <a:r>
              <a:rPr lang="en-US" sz="2400" dirty="0">
                <a:ln w="0"/>
                <a:effectLst>
                  <a:outerShdw blurRad="38100" dist="19050" dir="2700000" algn="tl" rotWithShape="0">
                    <a:schemeClr val="dk1">
                      <a:alpha val="40000"/>
                    </a:schemeClr>
                  </a:outerShdw>
                </a:effectLst>
              </a:rPr>
              <a:t>      1 </a:t>
            </a:r>
            <a:r>
              <a:rPr lang="en-US" sz="2400" dirty="0">
                <a:ln w="0"/>
                <a:solidFill>
                  <a:srgbClr val="FF0000"/>
                </a:solidFill>
                <a:effectLst>
                  <a:outerShdw blurRad="38100" dist="19050" dir="2700000" algn="tl" rotWithShape="0">
                    <a:schemeClr val="dk1">
                      <a:alpha val="40000"/>
                    </a:schemeClr>
                  </a:outerShdw>
                </a:effectLst>
              </a:rPr>
              <a:t>mismatches</a:t>
            </a:r>
          </a:p>
        </p:txBody>
      </p:sp>
      <p:sp>
        <p:nvSpPr>
          <p:cNvPr id="7" name="TextBox 6"/>
          <p:cNvSpPr txBox="1"/>
          <p:nvPr/>
        </p:nvSpPr>
        <p:spPr>
          <a:xfrm>
            <a:off x="411490" y="2037328"/>
            <a:ext cx="864096" cy="461665"/>
          </a:xfrm>
          <a:prstGeom prst="rect">
            <a:avLst/>
          </a:prstGeom>
          <a:noFill/>
        </p:spPr>
        <p:txBody>
          <a:bodyPr wrap="square" rtlCol="0">
            <a:spAutoFit/>
          </a:bodyPr>
          <a:lstStyle/>
          <a:p>
            <a:r>
              <a:rPr lang="en-US" sz="2400" b="1" dirty="0">
                <a:solidFill>
                  <a:srgbClr val="FF0000"/>
                </a:solidFill>
              </a:rPr>
              <a:t>XOR</a:t>
            </a:r>
          </a:p>
        </p:txBody>
      </p:sp>
      <p:sp>
        <p:nvSpPr>
          <p:cNvPr id="104" name="TextBox 103"/>
          <p:cNvSpPr txBox="1"/>
          <p:nvPr/>
        </p:nvSpPr>
        <p:spPr>
          <a:xfrm>
            <a:off x="7549224" y="3477488"/>
            <a:ext cx="864096" cy="461665"/>
          </a:xfrm>
          <a:prstGeom prst="rect">
            <a:avLst/>
          </a:prstGeom>
          <a:noFill/>
        </p:spPr>
        <p:txBody>
          <a:bodyPr wrap="square" rtlCol="0">
            <a:spAutoFit/>
          </a:bodyPr>
          <a:lstStyle/>
          <a:p>
            <a:r>
              <a:rPr lang="en-US" sz="2400" b="1" dirty="0">
                <a:solidFill>
                  <a:srgbClr val="FF0000"/>
                </a:solidFill>
              </a:rPr>
              <a:t>XOR</a:t>
            </a:r>
          </a:p>
        </p:txBody>
      </p:sp>
      <p:sp>
        <p:nvSpPr>
          <p:cNvPr id="107" name="Left Brace 106"/>
          <p:cNvSpPr/>
          <p:nvPr/>
        </p:nvSpPr>
        <p:spPr>
          <a:xfrm>
            <a:off x="881077" y="2911721"/>
            <a:ext cx="480256" cy="2177558"/>
          </a:xfrm>
          <a:prstGeom prst="leftBrace">
            <a:avLst>
              <a:gd name="adj1" fmla="val 63002"/>
              <a:gd name="adj2" fmla="val 5000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TextBox 107"/>
          <p:cNvSpPr txBox="1"/>
          <p:nvPr/>
        </p:nvSpPr>
        <p:spPr>
          <a:xfrm>
            <a:off x="46618" y="3811821"/>
            <a:ext cx="864096" cy="461665"/>
          </a:xfrm>
          <a:prstGeom prst="rect">
            <a:avLst/>
          </a:prstGeom>
          <a:noFill/>
        </p:spPr>
        <p:txBody>
          <a:bodyPr wrap="square" rtlCol="0">
            <a:spAutoFit/>
          </a:bodyPr>
          <a:lstStyle/>
          <a:p>
            <a:r>
              <a:rPr lang="en-US" sz="2400" b="1" dirty="0">
                <a:solidFill>
                  <a:srgbClr val="FF0000"/>
                </a:solidFill>
              </a:rPr>
              <a:t>AND</a:t>
            </a:r>
          </a:p>
        </p:txBody>
      </p:sp>
      <p:sp>
        <p:nvSpPr>
          <p:cNvPr id="109" name="TextBox 108"/>
          <p:cNvSpPr txBox="1"/>
          <p:nvPr/>
        </p:nvSpPr>
        <p:spPr>
          <a:xfrm>
            <a:off x="6948264" y="2070243"/>
            <a:ext cx="2304256" cy="369332"/>
          </a:xfrm>
          <a:prstGeom prst="rect">
            <a:avLst/>
          </a:prstGeom>
          <a:noFill/>
        </p:spPr>
        <p:txBody>
          <a:bodyPr wrap="square" rtlCol="0">
            <a:spAutoFit/>
          </a:bodyPr>
          <a:lstStyle/>
          <a:p>
            <a:r>
              <a:rPr lang="en-US" b="1" i="1" u="sng" dirty="0"/>
              <a:t>Edit = 1 Deletion</a:t>
            </a:r>
          </a:p>
        </p:txBody>
      </p:sp>
      <p:sp>
        <p:nvSpPr>
          <p:cNvPr id="6" name="Right Arrow 5"/>
          <p:cNvSpPr/>
          <p:nvPr/>
        </p:nvSpPr>
        <p:spPr>
          <a:xfrm>
            <a:off x="1164312" y="2325360"/>
            <a:ext cx="480256" cy="360040"/>
          </a:xfrm>
          <a:prstGeom prst="rightArrow">
            <a:avLst>
              <a:gd name="adj1" fmla="val 46408"/>
              <a:gd name="adj2"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ight Arrow 102"/>
          <p:cNvSpPr/>
          <p:nvPr/>
        </p:nvSpPr>
        <p:spPr>
          <a:xfrm flipH="1">
            <a:off x="7000196" y="3549496"/>
            <a:ext cx="480256" cy="360040"/>
          </a:xfrm>
          <a:prstGeom prst="rightArrow">
            <a:avLst>
              <a:gd name="adj1" fmla="val 46408"/>
              <a:gd name="adj2"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Cube 32"/>
          <p:cNvSpPr/>
          <p:nvPr/>
        </p:nvSpPr>
        <p:spPr>
          <a:xfrm>
            <a:off x="1461755" y="2896419"/>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I</a:t>
            </a:r>
          </a:p>
        </p:txBody>
      </p:sp>
      <p:sp>
        <p:nvSpPr>
          <p:cNvPr id="34" name="Cube 33"/>
          <p:cNvSpPr/>
          <p:nvPr/>
        </p:nvSpPr>
        <p:spPr>
          <a:xfrm>
            <a:off x="2153563" y="2898328"/>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S</a:t>
            </a:r>
          </a:p>
        </p:txBody>
      </p:sp>
      <p:sp>
        <p:nvSpPr>
          <p:cNvPr id="35" name="Cube 34"/>
          <p:cNvSpPr/>
          <p:nvPr/>
        </p:nvSpPr>
        <p:spPr>
          <a:xfrm>
            <a:off x="2854838" y="2898328"/>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T</a:t>
            </a:r>
          </a:p>
        </p:txBody>
      </p:sp>
      <p:sp>
        <p:nvSpPr>
          <p:cNvPr id="36" name="Cube 35"/>
          <p:cNvSpPr/>
          <p:nvPr/>
        </p:nvSpPr>
        <p:spPr>
          <a:xfrm>
            <a:off x="3573644" y="289589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N</a:t>
            </a:r>
          </a:p>
        </p:txBody>
      </p:sp>
      <p:sp>
        <p:nvSpPr>
          <p:cNvPr id="37" name="Cube 36"/>
          <p:cNvSpPr/>
          <p:nvPr/>
        </p:nvSpPr>
        <p:spPr>
          <a:xfrm>
            <a:off x="4270330" y="289589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B</a:t>
            </a:r>
          </a:p>
        </p:txBody>
      </p:sp>
      <p:sp>
        <p:nvSpPr>
          <p:cNvPr id="38" name="Cube 37"/>
          <p:cNvSpPr/>
          <p:nvPr/>
        </p:nvSpPr>
        <p:spPr>
          <a:xfrm>
            <a:off x="4967016" y="289589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U</a:t>
            </a:r>
          </a:p>
        </p:txBody>
      </p:sp>
      <p:sp>
        <p:nvSpPr>
          <p:cNvPr id="39" name="Cube 38"/>
          <p:cNvSpPr/>
          <p:nvPr/>
        </p:nvSpPr>
        <p:spPr>
          <a:xfrm>
            <a:off x="5678216" y="289589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L</a:t>
            </a:r>
          </a:p>
        </p:txBody>
      </p:sp>
      <p:sp>
        <p:nvSpPr>
          <p:cNvPr id="82" name="Cube 81"/>
          <p:cNvSpPr/>
          <p:nvPr/>
        </p:nvSpPr>
        <p:spPr>
          <a:xfrm>
            <a:off x="1460322" y="289324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sp>
        <p:nvSpPr>
          <p:cNvPr id="83" name="Cube 82"/>
          <p:cNvSpPr/>
          <p:nvPr/>
        </p:nvSpPr>
        <p:spPr>
          <a:xfrm>
            <a:off x="2157650" y="290062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sp>
        <p:nvSpPr>
          <p:cNvPr id="84" name="Cube 83"/>
          <p:cNvSpPr/>
          <p:nvPr/>
        </p:nvSpPr>
        <p:spPr>
          <a:xfrm>
            <a:off x="2851897" y="2896712"/>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sp>
        <p:nvSpPr>
          <p:cNvPr id="85" name="Cube 84"/>
          <p:cNvSpPr/>
          <p:nvPr/>
        </p:nvSpPr>
        <p:spPr>
          <a:xfrm>
            <a:off x="3573644" y="2899808"/>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sp>
        <p:nvSpPr>
          <p:cNvPr id="77" name="Cube 76">
            <a:extLst>
              <a:ext uri="{FF2B5EF4-FFF2-40B4-BE49-F238E27FC236}">
                <a16:creationId xmlns:a16="http://schemas.microsoft.com/office/drawing/2014/main" id="{E1DA48BD-2E21-F243-89E6-60877F228E4F}"/>
              </a:ext>
            </a:extLst>
          </p:cNvPr>
          <p:cNvSpPr/>
          <p:nvPr/>
        </p:nvSpPr>
        <p:spPr>
          <a:xfrm>
            <a:off x="2182318" y="399239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sp>
        <p:nvSpPr>
          <p:cNvPr id="78" name="Cube 77">
            <a:extLst>
              <a:ext uri="{FF2B5EF4-FFF2-40B4-BE49-F238E27FC236}">
                <a16:creationId xmlns:a16="http://schemas.microsoft.com/office/drawing/2014/main" id="{F1B32672-E8C3-CD45-B644-EA6246801AD2}"/>
              </a:ext>
            </a:extLst>
          </p:cNvPr>
          <p:cNvSpPr/>
          <p:nvPr/>
        </p:nvSpPr>
        <p:spPr>
          <a:xfrm>
            <a:off x="2879646" y="399977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sp>
        <p:nvSpPr>
          <p:cNvPr id="79" name="Cube 78">
            <a:extLst>
              <a:ext uri="{FF2B5EF4-FFF2-40B4-BE49-F238E27FC236}">
                <a16:creationId xmlns:a16="http://schemas.microsoft.com/office/drawing/2014/main" id="{EE6785E9-86BC-4A4F-89E3-8A96ABC633D2}"/>
              </a:ext>
            </a:extLst>
          </p:cNvPr>
          <p:cNvSpPr/>
          <p:nvPr/>
        </p:nvSpPr>
        <p:spPr>
          <a:xfrm>
            <a:off x="3573893" y="3995862"/>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sp>
        <p:nvSpPr>
          <p:cNvPr id="80" name="Cube 79">
            <a:extLst>
              <a:ext uri="{FF2B5EF4-FFF2-40B4-BE49-F238E27FC236}">
                <a16:creationId xmlns:a16="http://schemas.microsoft.com/office/drawing/2014/main" id="{8913625A-7BA3-3B4A-B861-6D8FD4C309EE}"/>
              </a:ext>
            </a:extLst>
          </p:cNvPr>
          <p:cNvSpPr/>
          <p:nvPr/>
        </p:nvSpPr>
        <p:spPr>
          <a:xfrm>
            <a:off x="4295640" y="3998958"/>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sp>
        <p:nvSpPr>
          <p:cNvPr id="81" name="Cube 80">
            <a:extLst>
              <a:ext uri="{FF2B5EF4-FFF2-40B4-BE49-F238E27FC236}">
                <a16:creationId xmlns:a16="http://schemas.microsoft.com/office/drawing/2014/main" id="{86693074-E88E-7F45-B3CC-5E129009D721}"/>
              </a:ext>
            </a:extLst>
          </p:cNvPr>
          <p:cNvSpPr/>
          <p:nvPr/>
        </p:nvSpPr>
        <p:spPr>
          <a:xfrm>
            <a:off x="4997567" y="3993428"/>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sp>
        <p:nvSpPr>
          <p:cNvPr id="89" name="Cube 88">
            <a:extLst>
              <a:ext uri="{FF2B5EF4-FFF2-40B4-BE49-F238E27FC236}">
                <a16:creationId xmlns:a16="http://schemas.microsoft.com/office/drawing/2014/main" id="{5A84530D-B591-5646-8EA4-FB34A3774654}"/>
              </a:ext>
            </a:extLst>
          </p:cNvPr>
          <p:cNvSpPr/>
          <p:nvPr/>
        </p:nvSpPr>
        <p:spPr>
          <a:xfrm>
            <a:off x="5696028" y="400057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sp>
        <p:nvSpPr>
          <p:cNvPr id="90" name="Cube 89">
            <a:extLst>
              <a:ext uri="{FF2B5EF4-FFF2-40B4-BE49-F238E27FC236}">
                <a16:creationId xmlns:a16="http://schemas.microsoft.com/office/drawing/2014/main" id="{A7D9038E-AA96-B146-BAE8-DA3BE646132E}"/>
              </a:ext>
            </a:extLst>
          </p:cNvPr>
          <p:cNvSpPr/>
          <p:nvPr/>
        </p:nvSpPr>
        <p:spPr>
          <a:xfrm>
            <a:off x="6400876" y="3994113"/>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cxnSp>
        <p:nvCxnSpPr>
          <p:cNvPr id="62" name="Straight Arrow Connector 61"/>
          <p:cNvCxnSpPr>
            <a:cxnSpLocks/>
          </p:cNvCxnSpPr>
          <p:nvPr/>
        </p:nvCxnSpPr>
        <p:spPr>
          <a:xfrm flipH="1">
            <a:off x="4712115" y="1829471"/>
            <a:ext cx="6340" cy="2282987"/>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cxnSpLocks/>
          </p:cNvCxnSpPr>
          <p:nvPr/>
        </p:nvCxnSpPr>
        <p:spPr>
          <a:xfrm flipH="1">
            <a:off x="5408801" y="1829471"/>
            <a:ext cx="6340" cy="2282987"/>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cxnSpLocks/>
          </p:cNvCxnSpPr>
          <p:nvPr/>
        </p:nvCxnSpPr>
        <p:spPr>
          <a:xfrm flipH="1">
            <a:off x="6095513" y="1829471"/>
            <a:ext cx="30828" cy="2296089"/>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cxnSpLocks/>
          </p:cNvCxnSpPr>
          <p:nvPr/>
        </p:nvCxnSpPr>
        <p:spPr>
          <a:xfrm flipH="1">
            <a:off x="6792199" y="1829471"/>
            <a:ext cx="45342" cy="2281575"/>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6" name="Cube 85"/>
          <p:cNvSpPr/>
          <p:nvPr/>
        </p:nvSpPr>
        <p:spPr>
          <a:xfrm>
            <a:off x="4275571" y="2894278"/>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sp>
        <p:nvSpPr>
          <p:cNvPr id="87" name="Cube 86"/>
          <p:cNvSpPr/>
          <p:nvPr/>
        </p:nvSpPr>
        <p:spPr>
          <a:xfrm>
            <a:off x="4974032" y="290142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sp>
        <p:nvSpPr>
          <p:cNvPr id="88" name="Cube 87"/>
          <p:cNvSpPr/>
          <p:nvPr/>
        </p:nvSpPr>
        <p:spPr>
          <a:xfrm>
            <a:off x="5678880" y="2894963"/>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cxnSp>
        <p:nvCxnSpPr>
          <p:cNvPr id="10" name="Straight Arrow Connector 9"/>
          <p:cNvCxnSpPr>
            <a:stCxn id="30" idx="3"/>
            <a:endCxn id="33" idx="0"/>
          </p:cNvCxnSpPr>
          <p:nvPr/>
        </p:nvCxnSpPr>
        <p:spPr>
          <a:xfrm flipH="1">
            <a:off x="1906255" y="1999019"/>
            <a:ext cx="10942" cy="897400"/>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29" idx="3"/>
            <a:endCxn id="34" idx="0"/>
          </p:cNvCxnSpPr>
          <p:nvPr/>
        </p:nvCxnSpPr>
        <p:spPr>
          <a:xfrm flipH="1">
            <a:off x="2598063" y="1999019"/>
            <a:ext cx="15820" cy="899309"/>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3296970" y="2012121"/>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392643A-87D8-5A41-94EE-AF6A07AC38D6}"/>
              </a:ext>
            </a:extLst>
          </p:cNvPr>
          <p:cNvSpPr/>
          <p:nvPr/>
        </p:nvSpPr>
        <p:spPr>
          <a:xfrm>
            <a:off x="1212520" y="4989656"/>
            <a:ext cx="6204866" cy="815608"/>
          </a:xfrm>
          <a:prstGeom prst="rect">
            <a:avLst/>
          </a:prstGeom>
        </p:spPr>
        <p:txBody>
          <a:bodyPr wrap="square">
            <a:spAutoFit/>
          </a:bodyPr>
          <a:lstStyle/>
          <a:p>
            <a:r>
              <a:rPr lang="en-US" sz="4700" dirty="0">
                <a:ln w="0"/>
                <a:effectLst>
                  <a:outerShdw blurRad="38100" dist="19050" dir="2700000" algn="tl" rotWithShape="0">
                    <a:schemeClr val="dk1">
                      <a:alpha val="40000"/>
                    </a:schemeClr>
                  </a:outerShdw>
                </a:effectLst>
                <a:latin typeface="europa"/>
              </a:rPr>
              <a:t>  0   0   0   1   0   0   0   0</a:t>
            </a:r>
          </a:p>
        </p:txBody>
      </p:sp>
      <p:sp>
        <p:nvSpPr>
          <p:cNvPr id="75" name="Left Brace 74">
            <a:extLst>
              <a:ext uri="{FF2B5EF4-FFF2-40B4-BE49-F238E27FC236}">
                <a16:creationId xmlns:a16="http://schemas.microsoft.com/office/drawing/2014/main" id="{C8865247-BB04-F246-89E3-E033C10CFF39}"/>
              </a:ext>
            </a:extLst>
          </p:cNvPr>
          <p:cNvSpPr/>
          <p:nvPr/>
        </p:nvSpPr>
        <p:spPr>
          <a:xfrm>
            <a:off x="924488" y="5135265"/>
            <a:ext cx="436845" cy="540000"/>
          </a:xfrm>
          <a:prstGeom prst="leftBrace">
            <a:avLst>
              <a:gd name="adj1" fmla="val 14278"/>
              <a:gd name="adj2" fmla="val 5000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TextBox 75">
            <a:extLst>
              <a:ext uri="{FF2B5EF4-FFF2-40B4-BE49-F238E27FC236}">
                <a16:creationId xmlns:a16="http://schemas.microsoft.com/office/drawing/2014/main" id="{4E7B5211-0BC3-0E46-9C1E-F58439B89603}"/>
              </a:ext>
            </a:extLst>
          </p:cNvPr>
          <p:cNvSpPr txBox="1"/>
          <p:nvPr/>
        </p:nvSpPr>
        <p:spPr>
          <a:xfrm>
            <a:off x="-19226" y="4956638"/>
            <a:ext cx="1103920" cy="830997"/>
          </a:xfrm>
          <a:prstGeom prst="rect">
            <a:avLst/>
          </a:prstGeom>
          <a:noFill/>
        </p:spPr>
        <p:txBody>
          <a:bodyPr wrap="square" rtlCol="0">
            <a:spAutoFit/>
          </a:bodyPr>
          <a:lstStyle/>
          <a:p>
            <a:r>
              <a:rPr lang="en-US" sz="2400" b="1" dirty="0">
                <a:solidFill>
                  <a:srgbClr val="FF0000"/>
                </a:solidFill>
              </a:rPr>
              <a:t>Count 1’s</a:t>
            </a:r>
          </a:p>
        </p:txBody>
      </p:sp>
      <p:sp>
        <p:nvSpPr>
          <p:cNvPr id="30" name="Cube 29"/>
          <p:cNvSpPr/>
          <p:nvPr/>
        </p:nvSpPr>
        <p:spPr>
          <a:xfrm>
            <a:off x="1650497" y="1058425"/>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I</a:t>
            </a:r>
          </a:p>
        </p:txBody>
      </p:sp>
      <p:sp>
        <p:nvSpPr>
          <p:cNvPr id="29" name="Cube 28"/>
          <p:cNvSpPr/>
          <p:nvPr/>
        </p:nvSpPr>
        <p:spPr>
          <a:xfrm>
            <a:off x="2347183" y="1058425"/>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S</a:t>
            </a:r>
          </a:p>
        </p:txBody>
      </p:sp>
      <p:sp>
        <p:nvSpPr>
          <p:cNvPr id="28" name="Cube 27"/>
          <p:cNvSpPr/>
          <p:nvPr/>
        </p:nvSpPr>
        <p:spPr>
          <a:xfrm>
            <a:off x="3043869" y="1058425"/>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T</a:t>
            </a:r>
          </a:p>
        </p:txBody>
      </p:sp>
      <p:sp>
        <p:nvSpPr>
          <p:cNvPr id="27" name="Cube 26"/>
          <p:cNvSpPr/>
          <p:nvPr/>
        </p:nvSpPr>
        <p:spPr>
          <a:xfrm>
            <a:off x="3755069" y="1030809"/>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A</a:t>
            </a:r>
          </a:p>
        </p:txBody>
      </p:sp>
      <p:sp>
        <p:nvSpPr>
          <p:cNvPr id="26" name="Cube 25"/>
          <p:cNvSpPr/>
          <p:nvPr/>
        </p:nvSpPr>
        <p:spPr>
          <a:xfrm>
            <a:off x="4451755" y="1030809"/>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N</a:t>
            </a:r>
          </a:p>
        </p:txBody>
      </p:sp>
      <p:sp>
        <p:nvSpPr>
          <p:cNvPr id="8" name="Cube 7"/>
          <p:cNvSpPr/>
          <p:nvPr/>
        </p:nvSpPr>
        <p:spPr>
          <a:xfrm>
            <a:off x="5148441" y="1030809"/>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B</a:t>
            </a:r>
          </a:p>
        </p:txBody>
      </p:sp>
      <p:sp>
        <p:nvSpPr>
          <p:cNvPr id="32" name="Cube 31"/>
          <p:cNvSpPr/>
          <p:nvPr/>
        </p:nvSpPr>
        <p:spPr>
          <a:xfrm>
            <a:off x="5859641" y="1030809"/>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U</a:t>
            </a:r>
          </a:p>
        </p:txBody>
      </p:sp>
      <p:sp>
        <p:nvSpPr>
          <p:cNvPr id="31" name="Cube 30"/>
          <p:cNvSpPr/>
          <p:nvPr/>
        </p:nvSpPr>
        <p:spPr>
          <a:xfrm>
            <a:off x="6570841" y="1030809"/>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L</a:t>
            </a:r>
          </a:p>
        </p:txBody>
      </p:sp>
    </p:spTree>
    <p:extLst>
      <p:ext uri="{BB962C8B-B14F-4D97-AF65-F5344CB8AC3E}">
        <p14:creationId xmlns:p14="http://schemas.microsoft.com/office/powerpoint/2010/main" val="2405461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88889E-6 0.01042 L 0.07778 0.16111 " pathEditMode="relative" rAng="0" ptsTypes="AA">
                                      <p:cBhvr>
                                        <p:cTn id="6" dur="1000" fill="hold"/>
                                        <p:tgtEl>
                                          <p:spTgt spid="5"/>
                                        </p:tgtEl>
                                        <p:attrNameLst>
                                          <p:attrName>ppt_x</p:attrName>
                                          <p:attrName>ppt_y</p:attrName>
                                        </p:attrNameLst>
                                      </p:cBhvr>
                                      <p:rCtr x="3889" y="7523"/>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par>
                                <p:cTn id="12" presetID="22" presetClass="entr" presetSubtype="1"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up)">
                                      <p:cBhvr>
                                        <p:cTn id="14" dur="500"/>
                                        <p:tgtEl>
                                          <p:spTgt spid="43"/>
                                        </p:tgtEl>
                                      </p:cBhvr>
                                    </p:animEffect>
                                  </p:childTnLst>
                                </p:cTn>
                              </p:par>
                              <p:par>
                                <p:cTn id="15" presetID="22" presetClass="entr" presetSubtype="1"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wipe(up)">
                                      <p:cBhvr>
                                        <p:cTn id="22" dur="500"/>
                                        <p:tgtEl>
                                          <p:spTgt spid="62"/>
                                        </p:tgtEl>
                                      </p:cBhvr>
                                    </p:animEffect>
                                  </p:childTnLst>
                                </p:cTn>
                              </p:par>
                              <p:par>
                                <p:cTn id="23" presetID="22" presetClass="entr" presetSubtype="1"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up)">
                                      <p:cBhvr>
                                        <p:cTn id="25" dur="500"/>
                                        <p:tgtEl>
                                          <p:spTgt spid="63"/>
                                        </p:tgtEl>
                                      </p:cBhvr>
                                    </p:animEffect>
                                  </p:childTnLst>
                                </p:cTn>
                              </p:par>
                              <p:par>
                                <p:cTn id="26" presetID="22" presetClass="entr" presetSubtype="1" fill="hold" nodeType="with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wipe(up)">
                                      <p:cBhvr>
                                        <p:cTn id="28" dur="500"/>
                                        <p:tgtEl>
                                          <p:spTgt spid="64"/>
                                        </p:tgtEl>
                                      </p:cBhvr>
                                    </p:animEffect>
                                  </p:childTnLst>
                                </p:cTn>
                              </p:par>
                              <p:par>
                                <p:cTn id="29" presetID="22" presetClass="entr" presetSubtype="1" fill="hold" nodeType="with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up)">
                                      <p:cBhvr>
                                        <p:cTn id="31" dur="500"/>
                                        <p:tgtEl>
                                          <p:spTgt spid="6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04"/>
                                        </p:tgtEl>
                                        <p:attrNameLst>
                                          <p:attrName>style.visibility</p:attrName>
                                        </p:attrNameLst>
                                      </p:cBhvr>
                                      <p:to>
                                        <p:strVal val="visible"/>
                                      </p:to>
                                    </p:set>
                                    <p:animEffect transition="in" filter="wipe(down)">
                                      <p:cBhvr>
                                        <p:cTn id="42" dur="500"/>
                                        <p:tgtEl>
                                          <p:spTgt spid="104"/>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03"/>
                                        </p:tgtEl>
                                        <p:attrNameLst>
                                          <p:attrName>style.visibility</p:attrName>
                                        </p:attrNameLst>
                                      </p:cBhvr>
                                      <p:to>
                                        <p:strVal val="visible"/>
                                      </p:to>
                                    </p:set>
                                    <p:animEffect transition="in" filter="wipe(down)">
                                      <p:cBhvr>
                                        <p:cTn id="45" dur="500"/>
                                        <p:tgtEl>
                                          <p:spTgt spid="103"/>
                                        </p:tgtEl>
                                      </p:cBhvr>
                                    </p:animEffect>
                                  </p:childTnLst>
                                </p:cTn>
                              </p:par>
                            </p:childTnLst>
                          </p:cTn>
                        </p:par>
                        <p:par>
                          <p:cTn id="46" fill="hold">
                            <p:stCondLst>
                              <p:cond delay="500"/>
                            </p:stCondLst>
                            <p:childTnLst>
                              <p:par>
                                <p:cTn id="47" presetID="26" presetClass="emph" presetSubtype="0" fill="hold" grpId="1" nodeType="afterEffect">
                                  <p:stCondLst>
                                    <p:cond delay="0"/>
                                  </p:stCondLst>
                                  <p:childTnLst>
                                    <p:animEffect transition="out" filter="fade">
                                      <p:cBhvr>
                                        <p:cTn id="48" dur="2000" tmFilter="0, 0; .2, .5; .8, .5; 1, 0"/>
                                        <p:tgtEl>
                                          <p:spTgt spid="7"/>
                                        </p:tgtEl>
                                      </p:cBhvr>
                                    </p:animEffect>
                                    <p:animScale>
                                      <p:cBhvr>
                                        <p:cTn id="49" dur="1000" autoRev="1" fill="hold"/>
                                        <p:tgtEl>
                                          <p:spTgt spid="7"/>
                                        </p:tgtEl>
                                      </p:cBhvr>
                                      <p:by x="105000" y="105000"/>
                                    </p:animScale>
                                  </p:childTnLst>
                                </p:cTn>
                              </p:par>
                              <p:par>
                                <p:cTn id="50" presetID="26" presetClass="emph" presetSubtype="0" fill="hold" grpId="1" nodeType="withEffect">
                                  <p:stCondLst>
                                    <p:cond delay="0"/>
                                  </p:stCondLst>
                                  <p:childTnLst>
                                    <p:animEffect transition="out" filter="fade">
                                      <p:cBhvr>
                                        <p:cTn id="51" dur="2000" tmFilter="0, 0; .2, .5; .8, .5; 1, 0"/>
                                        <p:tgtEl>
                                          <p:spTgt spid="6"/>
                                        </p:tgtEl>
                                      </p:cBhvr>
                                    </p:animEffect>
                                    <p:animScale>
                                      <p:cBhvr>
                                        <p:cTn id="52" dur="1000" autoRev="1" fill="hold"/>
                                        <p:tgtEl>
                                          <p:spTgt spid="6"/>
                                        </p:tgtEl>
                                      </p:cBhvr>
                                      <p:by x="105000" y="105000"/>
                                    </p:animScale>
                                  </p:childTnLst>
                                </p:cTn>
                              </p:par>
                              <p:par>
                                <p:cTn id="53" presetID="26" presetClass="emph" presetSubtype="0" fill="hold" grpId="1" nodeType="withEffect">
                                  <p:stCondLst>
                                    <p:cond delay="0"/>
                                  </p:stCondLst>
                                  <p:childTnLst>
                                    <p:animEffect transition="out" filter="fade">
                                      <p:cBhvr>
                                        <p:cTn id="54" dur="2000" tmFilter="0, 0; .2, .5; .8, .5; 1, 0"/>
                                        <p:tgtEl>
                                          <p:spTgt spid="104"/>
                                        </p:tgtEl>
                                      </p:cBhvr>
                                    </p:animEffect>
                                    <p:animScale>
                                      <p:cBhvr>
                                        <p:cTn id="55" dur="1000" autoRev="1" fill="hold"/>
                                        <p:tgtEl>
                                          <p:spTgt spid="104"/>
                                        </p:tgtEl>
                                      </p:cBhvr>
                                      <p:by x="105000" y="105000"/>
                                    </p:animScale>
                                  </p:childTnLst>
                                </p:cTn>
                              </p:par>
                              <p:par>
                                <p:cTn id="56" presetID="26" presetClass="emph" presetSubtype="0" fill="hold" grpId="1" nodeType="withEffect">
                                  <p:stCondLst>
                                    <p:cond delay="0"/>
                                  </p:stCondLst>
                                  <p:childTnLst>
                                    <p:animEffect transition="out" filter="fade">
                                      <p:cBhvr>
                                        <p:cTn id="57" dur="2000" tmFilter="0, 0; .2, .5; .8, .5; 1, 0"/>
                                        <p:tgtEl>
                                          <p:spTgt spid="103"/>
                                        </p:tgtEl>
                                      </p:cBhvr>
                                    </p:animEffect>
                                    <p:animScale>
                                      <p:cBhvr>
                                        <p:cTn id="58" dur="1000" autoRev="1" fill="hold"/>
                                        <p:tgtEl>
                                          <p:spTgt spid="103"/>
                                        </p:tgtEl>
                                      </p:cBhvr>
                                      <p:by x="105000" y="105000"/>
                                    </p:animScale>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wipe(left)">
                                      <p:cBhvr>
                                        <p:cTn id="63" dur="500"/>
                                        <p:tgtEl>
                                          <p:spTgt spid="82"/>
                                        </p:tgtEl>
                                      </p:cBhvr>
                                    </p:animEffect>
                                  </p:childTnLst>
                                </p:cTn>
                              </p:par>
                            </p:childTnLst>
                          </p:cTn>
                        </p:par>
                        <p:par>
                          <p:cTn id="64" fill="hold">
                            <p:stCondLst>
                              <p:cond delay="500"/>
                            </p:stCondLst>
                            <p:childTnLst>
                              <p:par>
                                <p:cTn id="65" presetID="22" presetClass="entr" presetSubtype="8" fill="hold" grpId="0" nodeType="after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wipe(left)">
                                      <p:cBhvr>
                                        <p:cTn id="67" dur="10"/>
                                        <p:tgtEl>
                                          <p:spTgt spid="83"/>
                                        </p:tgtEl>
                                      </p:cBhvr>
                                    </p:animEffect>
                                  </p:childTnLst>
                                </p:cTn>
                              </p:par>
                            </p:childTnLst>
                          </p:cTn>
                        </p:par>
                        <p:par>
                          <p:cTn id="68" fill="hold">
                            <p:stCondLst>
                              <p:cond delay="510"/>
                            </p:stCondLst>
                            <p:childTnLst>
                              <p:par>
                                <p:cTn id="69" presetID="22" presetClass="entr" presetSubtype="8" fill="hold" grpId="0" nodeType="afterEffect">
                                  <p:stCondLst>
                                    <p:cond delay="0"/>
                                  </p:stCondLst>
                                  <p:childTnLst>
                                    <p:set>
                                      <p:cBhvr>
                                        <p:cTn id="70" dur="1" fill="hold">
                                          <p:stCondLst>
                                            <p:cond delay="0"/>
                                          </p:stCondLst>
                                        </p:cTn>
                                        <p:tgtEl>
                                          <p:spTgt spid="84"/>
                                        </p:tgtEl>
                                        <p:attrNameLst>
                                          <p:attrName>style.visibility</p:attrName>
                                        </p:attrNameLst>
                                      </p:cBhvr>
                                      <p:to>
                                        <p:strVal val="visible"/>
                                      </p:to>
                                    </p:set>
                                    <p:animEffect transition="in" filter="wipe(left)">
                                      <p:cBhvr>
                                        <p:cTn id="71" dur="10"/>
                                        <p:tgtEl>
                                          <p:spTgt spid="84"/>
                                        </p:tgtEl>
                                      </p:cBhvr>
                                    </p:animEffect>
                                  </p:childTnLst>
                                </p:cTn>
                              </p:par>
                            </p:childTnLst>
                          </p:cTn>
                        </p:par>
                        <p:par>
                          <p:cTn id="72" fill="hold">
                            <p:stCondLst>
                              <p:cond delay="520"/>
                            </p:stCondLst>
                            <p:childTnLst>
                              <p:par>
                                <p:cTn id="73" presetID="22" presetClass="entr" presetSubtype="8" fill="hold" grpId="0" nodeType="afterEffect">
                                  <p:stCondLst>
                                    <p:cond delay="0"/>
                                  </p:stCondLst>
                                  <p:childTnLst>
                                    <p:set>
                                      <p:cBhvr>
                                        <p:cTn id="74" dur="1" fill="hold">
                                          <p:stCondLst>
                                            <p:cond delay="0"/>
                                          </p:stCondLst>
                                        </p:cTn>
                                        <p:tgtEl>
                                          <p:spTgt spid="85"/>
                                        </p:tgtEl>
                                        <p:attrNameLst>
                                          <p:attrName>style.visibility</p:attrName>
                                        </p:attrNameLst>
                                      </p:cBhvr>
                                      <p:to>
                                        <p:strVal val="visible"/>
                                      </p:to>
                                    </p:set>
                                    <p:animEffect transition="in" filter="wipe(left)">
                                      <p:cBhvr>
                                        <p:cTn id="75" dur="10"/>
                                        <p:tgtEl>
                                          <p:spTgt spid="85"/>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86"/>
                                        </p:tgtEl>
                                        <p:attrNameLst>
                                          <p:attrName>style.visibility</p:attrName>
                                        </p:attrNameLst>
                                      </p:cBhvr>
                                      <p:to>
                                        <p:strVal val="visible"/>
                                      </p:to>
                                    </p:set>
                                    <p:animEffect transition="in" filter="wipe(left)">
                                      <p:cBhvr>
                                        <p:cTn id="78" dur="500"/>
                                        <p:tgtEl>
                                          <p:spTgt spid="8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87"/>
                                        </p:tgtEl>
                                        <p:attrNameLst>
                                          <p:attrName>style.visibility</p:attrName>
                                        </p:attrNameLst>
                                      </p:cBhvr>
                                      <p:to>
                                        <p:strVal val="visible"/>
                                      </p:to>
                                    </p:set>
                                    <p:animEffect transition="in" filter="wipe(left)">
                                      <p:cBhvr>
                                        <p:cTn id="81" dur="500"/>
                                        <p:tgtEl>
                                          <p:spTgt spid="87"/>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88"/>
                                        </p:tgtEl>
                                        <p:attrNameLst>
                                          <p:attrName>style.visibility</p:attrName>
                                        </p:attrNameLst>
                                      </p:cBhvr>
                                      <p:to>
                                        <p:strVal val="visible"/>
                                      </p:to>
                                    </p:set>
                                    <p:animEffect transition="in" filter="wipe(left)">
                                      <p:cBhvr>
                                        <p:cTn id="84" dur="500"/>
                                        <p:tgtEl>
                                          <p:spTgt spid="88"/>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left)">
                                      <p:cBhvr>
                                        <p:cTn id="89" dur="500"/>
                                        <p:tgtEl>
                                          <p:spTgt spid="77"/>
                                        </p:tgtEl>
                                      </p:cBhvr>
                                    </p:animEffect>
                                  </p:childTnLst>
                                </p:cTn>
                              </p:par>
                            </p:childTnLst>
                          </p:cTn>
                        </p:par>
                        <p:par>
                          <p:cTn id="90" fill="hold">
                            <p:stCondLst>
                              <p:cond delay="500"/>
                            </p:stCondLst>
                            <p:childTnLst>
                              <p:par>
                                <p:cTn id="91" presetID="22" presetClass="entr" presetSubtype="8" fill="hold" grpId="0" nodeType="afterEffect">
                                  <p:stCondLst>
                                    <p:cond delay="0"/>
                                  </p:stCondLst>
                                  <p:childTnLst>
                                    <p:set>
                                      <p:cBhvr>
                                        <p:cTn id="92" dur="1" fill="hold">
                                          <p:stCondLst>
                                            <p:cond delay="0"/>
                                          </p:stCondLst>
                                        </p:cTn>
                                        <p:tgtEl>
                                          <p:spTgt spid="78"/>
                                        </p:tgtEl>
                                        <p:attrNameLst>
                                          <p:attrName>style.visibility</p:attrName>
                                        </p:attrNameLst>
                                      </p:cBhvr>
                                      <p:to>
                                        <p:strVal val="visible"/>
                                      </p:to>
                                    </p:set>
                                    <p:animEffect transition="in" filter="wipe(left)">
                                      <p:cBhvr>
                                        <p:cTn id="93" dur="10"/>
                                        <p:tgtEl>
                                          <p:spTgt spid="78"/>
                                        </p:tgtEl>
                                      </p:cBhvr>
                                    </p:animEffect>
                                  </p:childTnLst>
                                </p:cTn>
                              </p:par>
                            </p:childTnLst>
                          </p:cTn>
                        </p:par>
                        <p:par>
                          <p:cTn id="94" fill="hold">
                            <p:stCondLst>
                              <p:cond delay="510"/>
                            </p:stCondLst>
                            <p:childTnLst>
                              <p:par>
                                <p:cTn id="95" presetID="22" presetClass="entr" presetSubtype="8" fill="hold" grpId="0" nodeType="after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wipe(left)">
                                      <p:cBhvr>
                                        <p:cTn id="97" dur="10"/>
                                        <p:tgtEl>
                                          <p:spTgt spid="79"/>
                                        </p:tgtEl>
                                      </p:cBhvr>
                                    </p:animEffect>
                                  </p:childTnLst>
                                </p:cTn>
                              </p:par>
                            </p:childTnLst>
                          </p:cTn>
                        </p:par>
                        <p:par>
                          <p:cTn id="98" fill="hold">
                            <p:stCondLst>
                              <p:cond delay="520"/>
                            </p:stCondLst>
                            <p:childTnLst>
                              <p:par>
                                <p:cTn id="99" presetID="22" presetClass="entr" presetSubtype="8" fill="hold" grpId="0" nodeType="afterEffect">
                                  <p:stCondLst>
                                    <p:cond delay="0"/>
                                  </p:stCondLst>
                                  <p:childTnLst>
                                    <p:set>
                                      <p:cBhvr>
                                        <p:cTn id="100" dur="1" fill="hold">
                                          <p:stCondLst>
                                            <p:cond delay="0"/>
                                          </p:stCondLst>
                                        </p:cTn>
                                        <p:tgtEl>
                                          <p:spTgt spid="80"/>
                                        </p:tgtEl>
                                        <p:attrNameLst>
                                          <p:attrName>style.visibility</p:attrName>
                                        </p:attrNameLst>
                                      </p:cBhvr>
                                      <p:to>
                                        <p:strVal val="visible"/>
                                      </p:to>
                                    </p:set>
                                    <p:animEffect transition="in" filter="wipe(left)">
                                      <p:cBhvr>
                                        <p:cTn id="101" dur="10"/>
                                        <p:tgtEl>
                                          <p:spTgt spid="80"/>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81"/>
                                        </p:tgtEl>
                                        <p:attrNameLst>
                                          <p:attrName>style.visibility</p:attrName>
                                        </p:attrNameLst>
                                      </p:cBhvr>
                                      <p:to>
                                        <p:strVal val="visible"/>
                                      </p:to>
                                    </p:set>
                                    <p:animEffect transition="in" filter="wipe(left)">
                                      <p:cBhvr>
                                        <p:cTn id="104" dur="500"/>
                                        <p:tgtEl>
                                          <p:spTgt spid="81"/>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89"/>
                                        </p:tgtEl>
                                        <p:attrNameLst>
                                          <p:attrName>style.visibility</p:attrName>
                                        </p:attrNameLst>
                                      </p:cBhvr>
                                      <p:to>
                                        <p:strVal val="visible"/>
                                      </p:to>
                                    </p:set>
                                    <p:animEffect transition="in" filter="wipe(left)">
                                      <p:cBhvr>
                                        <p:cTn id="107" dur="500"/>
                                        <p:tgtEl>
                                          <p:spTgt spid="89"/>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90"/>
                                        </p:tgtEl>
                                        <p:attrNameLst>
                                          <p:attrName>style.visibility</p:attrName>
                                        </p:attrNameLst>
                                      </p:cBhvr>
                                      <p:to>
                                        <p:strVal val="visible"/>
                                      </p:to>
                                    </p:set>
                                    <p:animEffect transition="in" filter="wipe(left)">
                                      <p:cBhvr>
                                        <p:cTn id="110" dur="500"/>
                                        <p:tgtEl>
                                          <p:spTgt spid="90"/>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grpId="0" nodeType="clickEffect">
                                  <p:stCondLst>
                                    <p:cond delay="0"/>
                                  </p:stCondLst>
                                  <p:childTnLst>
                                    <p:set>
                                      <p:cBhvr>
                                        <p:cTn id="114" dur="1" fill="hold">
                                          <p:stCondLst>
                                            <p:cond delay="0"/>
                                          </p:stCondLst>
                                        </p:cTn>
                                        <p:tgtEl>
                                          <p:spTgt spid="108"/>
                                        </p:tgtEl>
                                        <p:attrNameLst>
                                          <p:attrName>style.visibility</p:attrName>
                                        </p:attrNameLst>
                                      </p:cBhvr>
                                      <p:to>
                                        <p:strVal val="visible"/>
                                      </p:to>
                                    </p:set>
                                    <p:animEffect transition="in" filter="wipe(down)">
                                      <p:cBhvr>
                                        <p:cTn id="115" dur="500"/>
                                        <p:tgtEl>
                                          <p:spTgt spid="108"/>
                                        </p:tgtEl>
                                      </p:cBhvr>
                                    </p:animEffect>
                                  </p:childTnLst>
                                </p:cTn>
                              </p:par>
                              <p:par>
                                <p:cTn id="116" presetID="22" presetClass="entr" presetSubtype="4" fill="hold" grpId="0" nodeType="withEffect">
                                  <p:stCondLst>
                                    <p:cond delay="0"/>
                                  </p:stCondLst>
                                  <p:childTnLst>
                                    <p:set>
                                      <p:cBhvr>
                                        <p:cTn id="117" dur="1" fill="hold">
                                          <p:stCondLst>
                                            <p:cond delay="0"/>
                                          </p:stCondLst>
                                        </p:cTn>
                                        <p:tgtEl>
                                          <p:spTgt spid="107"/>
                                        </p:tgtEl>
                                        <p:attrNameLst>
                                          <p:attrName>style.visibility</p:attrName>
                                        </p:attrNameLst>
                                      </p:cBhvr>
                                      <p:to>
                                        <p:strVal val="visible"/>
                                      </p:to>
                                    </p:set>
                                    <p:animEffect transition="in" filter="wipe(down)">
                                      <p:cBhvr>
                                        <p:cTn id="118" dur="500"/>
                                        <p:tgtEl>
                                          <p:spTgt spid="107"/>
                                        </p:tgtEl>
                                      </p:cBhvr>
                                    </p:animEffect>
                                  </p:childTnLst>
                                </p:cTn>
                              </p:par>
                            </p:childTnLst>
                          </p:cTn>
                        </p:par>
                        <p:par>
                          <p:cTn id="119" fill="hold">
                            <p:stCondLst>
                              <p:cond delay="500"/>
                            </p:stCondLst>
                            <p:childTnLst>
                              <p:par>
                                <p:cTn id="120" presetID="26" presetClass="emph" presetSubtype="0" fill="hold" grpId="1" nodeType="afterEffect">
                                  <p:stCondLst>
                                    <p:cond delay="0"/>
                                  </p:stCondLst>
                                  <p:childTnLst>
                                    <p:animEffect transition="out" filter="fade">
                                      <p:cBhvr>
                                        <p:cTn id="121" dur="2000" tmFilter="0, 0; .2, .5; .8, .5; 1, 0"/>
                                        <p:tgtEl>
                                          <p:spTgt spid="108"/>
                                        </p:tgtEl>
                                      </p:cBhvr>
                                    </p:animEffect>
                                    <p:animScale>
                                      <p:cBhvr>
                                        <p:cTn id="122" dur="1000" autoRev="1" fill="hold"/>
                                        <p:tgtEl>
                                          <p:spTgt spid="108"/>
                                        </p:tgtEl>
                                      </p:cBhvr>
                                      <p:by x="105000" y="105000"/>
                                    </p:animScale>
                                  </p:childTnLst>
                                </p:cTn>
                              </p:par>
                              <p:par>
                                <p:cTn id="123" presetID="26" presetClass="emph" presetSubtype="0" fill="hold" grpId="1" nodeType="withEffect">
                                  <p:stCondLst>
                                    <p:cond delay="0"/>
                                  </p:stCondLst>
                                  <p:childTnLst>
                                    <p:animEffect transition="out" filter="fade">
                                      <p:cBhvr>
                                        <p:cTn id="124" dur="2000" tmFilter="0, 0; .2, .5; .8, .5; 1, 0"/>
                                        <p:tgtEl>
                                          <p:spTgt spid="107"/>
                                        </p:tgtEl>
                                      </p:cBhvr>
                                    </p:animEffect>
                                    <p:animScale>
                                      <p:cBhvr>
                                        <p:cTn id="125" dur="1000" autoRev="1" fill="hold"/>
                                        <p:tgtEl>
                                          <p:spTgt spid="107"/>
                                        </p:tgtEl>
                                      </p:cBhvr>
                                      <p:by x="105000" y="105000"/>
                                    </p:animScale>
                                  </p:childTnLst>
                                </p:cTn>
                              </p:par>
                            </p:childTnLst>
                          </p:cTn>
                        </p:par>
                      </p:childTnLst>
                    </p:cTn>
                  </p:par>
                  <p:par>
                    <p:cTn id="126" fill="hold">
                      <p:stCondLst>
                        <p:cond delay="indefinite"/>
                      </p:stCondLst>
                      <p:childTnLst>
                        <p:par>
                          <p:cTn id="127" fill="hold">
                            <p:stCondLst>
                              <p:cond delay="0"/>
                            </p:stCondLst>
                            <p:childTnLst>
                              <p:par>
                                <p:cTn id="128" presetID="22" presetClass="entr" presetSubtype="4" fill="hold" grpId="0" nodeType="clickEffect">
                                  <p:stCondLst>
                                    <p:cond delay="0"/>
                                  </p:stCondLst>
                                  <p:childTnLst>
                                    <p:set>
                                      <p:cBhvr>
                                        <p:cTn id="129" dur="1" fill="hold">
                                          <p:stCondLst>
                                            <p:cond delay="0"/>
                                          </p:stCondLst>
                                        </p:cTn>
                                        <p:tgtEl>
                                          <p:spTgt spid="76"/>
                                        </p:tgtEl>
                                        <p:attrNameLst>
                                          <p:attrName>style.visibility</p:attrName>
                                        </p:attrNameLst>
                                      </p:cBhvr>
                                      <p:to>
                                        <p:strVal val="visible"/>
                                      </p:to>
                                    </p:set>
                                    <p:animEffect transition="in" filter="wipe(down)">
                                      <p:cBhvr>
                                        <p:cTn id="130" dur="500"/>
                                        <p:tgtEl>
                                          <p:spTgt spid="76"/>
                                        </p:tgtEl>
                                      </p:cBhvr>
                                    </p:animEffect>
                                  </p:childTnLst>
                                </p:cTn>
                              </p:par>
                              <p:par>
                                <p:cTn id="131" presetID="22" presetClass="entr" presetSubtype="4" fill="hold" grpId="0" nodeType="withEffect">
                                  <p:stCondLst>
                                    <p:cond delay="0"/>
                                  </p:stCondLst>
                                  <p:childTnLst>
                                    <p:set>
                                      <p:cBhvr>
                                        <p:cTn id="132" dur="1" fill="hold">
                                          <p:stCondLst>
                                            <p:cond delay="0"/>
                                          </p:stCondLst>
                                        </p:cTn>
                                        <p:tgtEl>
                                          <p:spTgt spid="75"/>
                                        </p:tgtEl>
                                        <p:attrNameLst>
                                          <p:attrName>style.visibility</p:attrName>
                                        </p:attrNameLst>
                                      </p:cBhvr>
                                      <p:to>
                                        <p:strVal val="visible"/>
                                      </p:to>
                                    </p:set>
                                    <p:animEffect transition="in" filter="wipe(down)">
                                      <p:cBhvr>
                                        <p:cTn id="133" dur="500"/>
                                        <p:tgtEl>
                                          <p:spTgt spid="75"/>
                                        </p:tgtEl>
                                      </p:cBhvr>
                                    </p:animEffect>
                                  </p:childTnLst>
                                </p:cTn>
                              </p:par>
                              <p:par>
                                <p:cTn id="134" presetID="9" presetClass="entr" presetSubtype="0" fill="hold" grpId="0" nodeType="withEffect">
                                  <p:stCondLst>
                                    <p:cond delay="0"/>
                                  </p:stCondLst>
                                  <p:childTnLst>
                                    <p:set>
                                      <p:cBhvr>
                                        <p:cTn id="135" dur="1" fill="hold">
                                          <p:stCondLst>
                                            <p:cond delay="0"/>
                                          </p:stCondLst>
                                        </p:cTn>
                                        <p:tgtEl>
                                          <p:spTgt spid="9"/>
                                        </p:tgtEl>
                                        <p:attrNameLst>
                                          <p:attrName>style.visibility</p:attrName>
                                        </p:attrNameLst>
                                      </p:cBhvr>
                                      <p:to>
                                        <p:strVal val="visible"/>
                                      </p:to>
                                    </p:set>
                                    <p:animEffect transition="in" filter="dissolve">
                                      <p:cBhvr>
                                        <p:cTn id="136" dur="500"/>
                                        <p:tgtEl>
                                          <p:spTgt spid="9"/>
                                        </p:tgtEl>
                                      </p:cBhvr>
                                    </p:animEffect>
                                  </p:childTnLst>
                                </p:cTn>
                              </p:par>
                            </p:childTnLst>
                          </p:cTn>
                        </p:par>
                        <p:par>
                          <p:cTn id="137" fill="hold">
                            <p:stCondLst>
                              <p:cond delay="500"/>
                            </p:stCondLst>
                            <p:childTnLst>
                              <p:par>
                                <p:cTn id="138" presetID="26" presetClass="emph" presetSubtype="0" fill="hold" grpId="1" nodeType="afterEffect">
                                  <p:stCondLst>
                                    <p:cond delay="0"/>
                                  </p:stCondLst>
                                  <p:childTnLst>
                                    <p:animEffect transition="out" filter="fade">
                                      <p:cBhvr>
                                        <p:cTn id="139" dur="2000" tmFilter="0, 0; .2, .5; .8, .5; 1, 0"/>
                                        <p:tgtEl>
                                          <p:spTgt spid="76"/>
                                        </p:tgtEl>
                                      </p:cBhvr>
                                    </p:animEffect>
                                    <p:animScale>
                                      <p:cBhvr>
                                        <p:cTn id="140" dur="1000" autoRev="1" fill="hold"/>
                                        <p:tgtEl>
                                          <p:spTgt spid="76"/>
                                        </p:tgtEl>
                                      </p:cBhvr>
                                      <p:by x="105000" y="105000"/>
                                    </p:animScale>
                                  </p:childTnLst>
                                </p:cTn>
                              </p:par>
                              <p:par>
                                <p:cTn id="141" presetID="26" presetClass="emph" presetSubtype="0" fill="hold" grpId="1" nodeType="withEffect">
                                  <p:stCondLst>
                                    <p:cond delay="0"/>
                                  </p:stCondLst>
                                  <p:childTnLst>
                                    <p:animEffect transition="out" filter="fade">
                                      <p:cBhvr>
                                        <p:cTn id="142" dur="2000" tmFilter="0, 0; .2, .5; .8, .5; 1, 0"/>
                                        <p:tgtEl>
                                          <p:spTgt spid="75"/>
                                        </p:tgtEl>
                                      </p:cBhvr>
                                    </p:animEffect>
                                    <p:animScale>
                                      <p:cBhvr>
                                        <p:cTn id="143" dur="1000" autoRev="1" fill="hold"/>
                                        <p:tgtEl>
                                          <p:spTgt spid="75"/>
                                        </p:tgtEl>
                                      </p:cBhvr>
                                      <p:by x="105000" y="105000"/>
                                    </p:animScale>
                                  </p:childTnLst>
                                </p:cTn>
                              </p:par>
                            </p:childTnLst>
                          </p:cTn>
                        </p:par>
                      </p:childTnLst>
                    </p:cTn>
                  </p:par>
                  <p:par>
                    <p:cTn id="144" fill="hold">
                      <p:stCondLst>
                        <p:cond delay="indefinite"/>
                      </p:stCondLst>
                      <p:childTnLst>
                        <p:par>
                          <p:cTn id="145" fill="hold">
                            <p:stCondLst>
                              <p:cond delay="0"/>
                            </p:stCondLst>
                            <p:childTnLst>
                              <p:par>
                                <p:cTn id="146" presetID="22" presetClass="entr" presetSubtype="8" fill="hold" grpId="0" nodeType="clickEffect">
                                  <p:stCondLst>
                                    <p:cond delay="0"/>
                                  </p:stCondLst>
                                  <p:childTnLst>
                                    <p:set>
                                      <p:cBhvr>
                                        <p:cTn id="147" dur="1" fill="hold">
                                          <p:stCondLst>
                                            <p:cond delay="0"/>
                                          </p:stCondLst>
                                        </p:cTn>
                                        <p:tgtEl>
                                          <p:spTgt spid="42"/>
                                        </p:tgtEl>
                                        <p:attrNameLst>
                                          <p:attrName>style.visibility</p:attrName>
                                        </p:attrNameLst>
                                      </p:cBhvr>
                                      <p:to>
                                        <p:strVal val="visible"/>
                                      </p:to>
                                    </p:set>
                                    <p:animEffect transition="in" filter="wipe(left)">
                                      <p:cBhvr>
                                        <p:cTn id="148" dur="500"/>
                                        <p:tgtEl>
                                          <p:spTgt spid="42"/>
                                        </p:tgtEl>
                                      </p:cBhvr>
                                    </p:animEffect>
                                  </p:childTnLst>
                                </p:cTn>
                              </p:par>
                            </p:childTnLst>
                          </p:cTn>
                        </p:par>
                        <p:par>
                          <p:cTn id="149" fill="hold">
                            <p:stCondLst>
                              <p:cond delay="500"/>
                            </p:stCondLst>
                            <p:childTnLst>
                              <p:par>
                                <p:cTn id="150" presetID="26" presetClass="emph" presetSubtype="0" fill="hold" grpId="1" nodeType="afterEffect">
                                  <p:stCondLst>
                                    <p:cond delay="0"/>
                                  </p:stCondLst>
                                  <p:childTnLst>
                                    <p:animEffect transition="out" filter="fade">
                                      <p:cBhvr>
                                        <p:cTn id="151" dur="500" tmFilter="0, 0; .2, .5; .8, .5; 1, 0"/>
                                        <p:tgtEl>
                                          <p:spTgt spid="42"/>
                                        </p:tgtEl>
                                      </p:cBhvr>
                                    </p:animEffect>
                                    <p:animScale>
                                      <p:cBhvr>
                                        <p:cTn id="152" dur="250" autoRev="1" fill="hold"/>
                                        <p:tgtEl>
                                          <p:spTgt spid="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2" grpId="1"/>
      <p:bldP spid="7" grpId="0"/>
      <p:bldP spid="7" grpId="1"/>
      <p:bldP spid="104" grpId="0"/>
      <p:bldP spid="104" grpId="1"/>
      <p:bldP spid="107" grpId="0" animBg="1"/>
      <p:bldP spid="107" grpId="1" animBg="1"/>
      <p:bldP spid="108" grpId="0"/>
      <p:bldP spid="108" grpId="1"/>
      <p:bldP spid="6" grpId="0" animBg="1"/>
      <p:bldP spid="6" grpId="1" animBg="1"/>
      <p:bldP spid="103" grpId="0" animBg="1"/>
      <p:bldP spid="103" grpId="1" animBg="1"/>
      <p:bldP spid="82" grpId="0" animBg="1"/>
      <p:bldP spid="83" grpId="0" animBg="1"/>
      <p:bldP spid="84" grpId="0" animBg="1"/>
      <p:bldP spid="85" grpId="0" animBg="1"/>
      <p:bldP spid="77" grpId="0" animBg="1"/>
      <p:bldP spid="78" grpId="0" animBg="1"/>
      <p:bldP spid="79" grpId="0" animBg="1"/>
      <p:bldP spid="80" grpId="0" animBg="1"/>
      <p:bldP spid="81" grpId="0" animBg="1"/>
      <p:bldP spid="89" grpId="0" animBg="1"/>
      <p:bldP spid="90" grpId="0" animBg="1"/>
      <p:bldP spid="86" grpId="0" animBg="1"/>
      <p:bldP spid="87" grpId="0" animBg="1"/>
      <p:bldP spid="88" grpId="0" animBg="1"/>
      <p:bldP spid="9" grpId="0"/>
      <p:bldP spid="75" grpId="0" animBg="1"/>
      <p:bldP spid="75" grpId="1" animBg="1"/>
      <p:bldP spid="76" grpId="0"/>
      <p:bldP spid="7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84B21-B68C-5346-820D-858F729088C0}"/>
              </a:ext>
            </a:extLst>
          </p:cNvPr>
          <p:cNvSpPr>
            <a:spLocks noGrp="1"/>
          </p:cNvSpPr>
          <p:nvPr>
            <p:ph type="title"/>
          </p:nvPr>
        </p:nvSpPr>
        <p:spPr/>
        <p:txBody>
          <a:bodyPr/>
          <a:lstStyle/>
          <a:p>
            <a:r>
              <a:rPr lang="en-US" dirty="0"/>
              <a:t>Effect of Errors on Sequence Alignment</a:t>
            </a:r>
          </a:p>
        </p:txBody>
      </p:sp>
      <p:sp>
        <p:nvSpPr>
          <p:cNvPr id="4" name="Slide Number Placeholder 3">
            <a:extLst>
              <a:ext uri="{FF2B5EF4-FFF2-40B4-BE49-F238E27FC236}">
                <a16:creationId xmlns:a16="http://schemas.microsoft.com/office/drawing/2014/main" id="{6E3C6C31-1013-6741-B2D2-6CEB68811328}"/>
              </a:ext>
            </a:extLst>
          </p:cNvPr>
          <p:cNvSpPr>
            <a:spLocks noGrp="1"/>
          </p:cNvSpPr>
          <p:nvPr>
            <p:ph type="sldNum" sz="quarter" idx="11"/>
          </p:nvPr>
        </p:nvSpPr>
        <p:spPr/>
        <p:txBody>
          <a:bodyPr/>
          <a:lstStyle/>
          <a:p>
            <a:pPr>
              <a:defRPr/>
            </a:pPr>
            <a:fld id="{43CF7A15-8D90-1445-BE37-F18227DCF408}" type="slidenum">
              <a:rPr lang="en-US" altLang="en-US" smtClean="0"/>
              <a:pPr>
                <a:defRPr/>
              </a:pPr>
              <a:t>16</a:t>
            </a:fld>
            <a:endParaRPr lang="en-US" altLang="en-US"/>
          </a:p>
        </p:txBody>
      </p:sp>
      <p:pic>
        <p:nvPicPr>
          <p:cNvPr id="10" name="Content Placeholder 9">
            <a:extLst>
              <a:ext uri="{FF2B5EF4-FFF2-40B4-BE49-F238E27FC236}">
                <a16:creationId xmlns:a16="http://schemas.microsoft.com/office/drawing/2014/main" id="{B14691FC-B2B9-3444-8E2A-BFB8460B169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71479" y="1025519"/>
            <a:ext cx="5401043" cy="5711679"/>
          </a:xfrm>
        </p:spPr>
      </p:pic>
    </p:spTree>
    <p:extLst>
      <p:ext uri="{BB962C8B-B14F-4D97-AF65-F5344CB8AC3E}">
        <p14:creationId xmlns:p14="http://schemas.microsoft.com/office/powerpoint/2010/main" val="337574369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F30FA-BEF2-A74A-8AD5-5592EFFD8988}"/>
              </a:ext>
            </a:extLst>
          </p:cNvPr>
          <p:cNvSpPr>
            <a:spLocks noGrp="1"/>
          </p:cNvSpPr>
          <p:nvPr>
            <p:ph type="title"/>
          </p:nvPr>
        </p:nvSpPr>
        <p:spPr/>
        <p:txBody>
          <a:bodyPr/>
          <a:lstStyle/>
          <a:p>
            <a:r>
              <a:rPr lang="en-US" dirty="0"/>
              <a:t>Mechanisms</a:t>
            </a:r>
          </a:p>
        </p:txBody>
      </p:sp>
      <p:sp>
        <p:nvSpPr>
          <p:cNvPr id="3" name="Content Placeholder 2">
            <a:extLst>
              <a:ext uri="{FF2B5EF4-FFF2-40B4-BE49-F238E27FC236}">
                <a16:creationId xmlns:a16="http://schemas.microsoft.com/office/drawing/2014/main" id="{6B8E36F4-E633-F045-A0DA-37B5424057E1}"/>
              </a:ext>
            </a:extLst>
          </p:cNvPr>
          <p:cNvSpPr>
            <a:spLocks noGrp="1"/>
          </p:cNvSpPr>
          <p:nvPr>
            <p:ph idx="1"/>
          </p:nvPr>
        </p:nvSpPr>
        <p:spPr>
          <a:xfrm>
            <a:off x="228600" y="980728"/>
            <a:ext cx="8610600" cy="5267672"/>
          </a:xfrm>
        </p:spPr>
        <p:txBody>
          <a:bodyPr/>
          <a:lstStyle/>
          <a:p>
            <a:r>
              <a:rPr lang="en-US" b="1" dirty="0">
                <a:solidFill>
                  <a:srgbClr val="FF0000"/>
                </a:solidFill>
              </a:rPr>
              <a:t>Key observation:</a:t>
            </a:r>
          </a:p>
          <a:p>
            <a:pPr lvl="1"/>
            <a:r>
              <a:rPr lang="en-US" dirty="0"/>
              <a:t>If two strings </a:t>
            </a:r>
            <a:r>
              <a:rPr lang="en-US" dirty="0">
                <a:solidFill>
                  <a:srgbClr val="0000FF"/>
                </a:solidFill>
              </a:rPr>
              <a:t>differ by </a:t>
            </a:r>
            <a:r>
              <a:rPr lang="en-US" i="1" dirty="0">
                <a:solidFill>
                  <a:srgbClr val="0000FF"/>
                </a:solidFill>
              </a:rPr>
              <a:t>E</a:t>
            </a:r>
            <a:r>
              <a:rPr lang="en-US" dirty="0">
                <a:solidFill>
                  <a:srgbClr val="0000FF"/>
                </a:solidFill>
              </a:rPr>
              <a:t> edits</a:t>
            </a:r>
            <a:r>
              <a:rPr lang="en-US" dirty="0"/>
              <a:t>, then every pairwise match can be </a:t>
            </a:r>
            <a:r>
              <a:rPr lang="en-US" dirty="0">
                <a:solidFill>
                  <a:srgbClr val="0000FF"/>
                </a:solidFill>
              </a:rPr>
              <a:t>aligned in at most 2</a:t>
            </a:r>
            <a:r>
              <a:rPr lang="en-US" i="1" dirty="0">
                <a:solidFill>
                  <a:srgbClr val="0000FF"/>
                </a:solidFill>
              </a:rPr>
              <a:t>E</a:t>
            </a:r>
            <a:r>
              <a:rPr lang="en-US" dirty="0">
                <a:solidFill>
                  <a:srgbClr val="0000FF"/>
                </a:solidFill>
              </a:rPr>
              <a:t> shifts</a:t>
            </a:r>
            <a:r>
              <a:rPr lang="en-US" dirty="0"/>
              <a:t>. </a:t>
            </a:r>
          </a:p>
          <a:p>
            <a:pPr lvl="1"/>
            <a:endParaRPr lang="en-US" sz="1400" dirty="0"/>
          </a:p>
          <a:p>
            <a:r>
              <a:rPr lang="en-US" b="1" dirty="0">
                <a:solidFill>
                  <a:srgbClr val="7030A0"/>
                </a:solidFill>
              </a:rPr>
              <a:t>Key ideas:</a:t>
            </a:r>
          </a:p>
          <a:p>
            <a:pPr lvl="1"/>
            <a:r>
              <a:rPr lang="en-US" i="1" dirty="0"/>
              <a:t>Quickly</a:t>
            </a:r>
            <a:r>
              <a:rPr lang="en-US" dirty="0"/>
              <a:t> find similar sequences using </a:t>
            </a:r>
            <a:r>
              <a:rPr lang="en-US" i="1" dirty="0"/>
              <a:t>Hamming Distance</a:t>
            </a:r>
            <a:r>
              <a:rPr lang="en-US" dirty="0"/>
              <a:t>.</a:t>
            </a:r>
          </a:p>
          <a:p>
            <a:pPr lvl="1"/>
            <a:endParaRPr lang="en-US" sz="1400" dirty="0"/>
          </a:p>
          <a:p>
            <a:pPr lvl="1"/>
            <a:r>
              <a:rPr lang="en-US" dirty="0"/>
              <a:t>Compute “Shifted Hamming Distance”: </a:t>
            </a:r>
            <a:r>
              <a:rPr lang="en-US" dirty="0">
                <a:solidFill>
                  <a:srgbClr val="0000FF"/>
                </a:solidFill>
              </a:rPr>
              <a:t>AND of 2</a:t>
            </a:r>
            <a:r>
              <a:rPr lang="en-US" i="1" dirty="0">
                <a:solidFill>
                  <a:srgbClr val="0000FF"/>
                </a:solidFill>
              </a:rPr>
              <a:t>E</a:t>
            </a:r>
            <a:r>
              <a:rPr lang="en-US" dirty="0">
                <a:solidFill>
                  <a:srgbClr val="0000FF"/>
                </a:solidFill>
              </a:rPr>
              <a:t>+1 Hamming vectors of two strings</a:t>
            </a:r>
            <a:r>
              <a:rPr lang="en-US" dirty="0"/>
              <a:t>, to identify invalid mappings </a:t>
            </a:r>
          </a:p>
          <a:p>
            <a:pPr marL="344487" lvl="1" indent="0">
              <a:buNone/>
            </a:pPr>
            <a:endParaRPr lang="en-US" dirty="0">
              <a:solidFill>
                <a:srgbClr val="0000FF"/>
              </a:solidFill>
            </a:endParaRPr>
          </a:p>
          <a:p>
            <a:endParaRPr lang="en-US" dirty="0"/>
          </a:p>
        </p:txBody>
      </p:sp>
      <p:sp>
        <p:nvSpPr>
          <p:cNvPr id="4" name="Slide Number Placeholder 3">
            <a:extLst>
              <a:ext uri="{FF2B5EF4-FFF2-40B4-BE49-F238E27FC236}">
                <a16:creationId xmlns:a16="http://schemas.microsoft.com/office/drawing/2014/main" id="{82C59A33-E5B4-C645-A9E1-01B575EFB731}"/>
              </a:ext>
            </a:extLst>
          </p:cNvPr>
          <p:cNvSpPr>
            <a:spLocks noGrp="1"/>
          </p:cNvSpPr>
          <p:nvPr>
            <p:ph type="sldNum" sz="quarter" idx="11"/>
          </p:nvPr>
        </p:nvSpPr>
        <p:spPr/>
        <p:txBody>
          <a:bodyPr/>
          <a:lstStyle/>
          <a:p>
            <a:fld id="{323594FA-E141-4234-AE05-360401972BE7}" type="slidenum">
              <a:rPr lang="en-US" altLang="en-US" smtClean="0"/>
              <a:pPr/>
              <a:t>17</a:t>
            </a:fld>
            <a:endParaRPr lang="en-US" altLang="en-US" dirty="0"/>
          </a:p>
        </p:txBody>
      </p:sp>
    </p:spTree>
    <p:extLst>
      <p:ext uri="{BB962C8B-B14F-4D97-AF65-F5344CB8AC3E}">
        <p14:creationId xmlns:p14="http://schemas.microsoft.com/office/powerpoint/2010/main" val="2101903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nvGraphicFramePr>
        <p:xfrm>
          <a:off x="-65216" y="1585914"/>
          <a:ext cx="9317736" cy="4785855"/>
        </p:xfrm>
        <a:graphic>
          <a:graphicData uri="http://schemas.openxmlformats.org/presentationml/2006/ole">
            <mc:AlternateContent xmlns:mc="http://schemas.openxmlformats.org/markup-compatibility/2006">
              <mc:Choice xmlns:v="urn:schemas-microsoft-com:vml" Requires="v">
                <p:oleObj name="Visio" r:id="rId3" imgW="8073650" imgH="4144293" progId="Visio.Drawing.11">
                  <p:embed/>
                </p:oleObj>
              </mc:Choice>
              <mc:Fallback>
                <p:oleObj name="Visio" r:id="rId3" imgW="8073650" imgH="4144293" progId="Visio.Drawing.11">
                  <p:embed/>
                  <p:pic>
                    <p:nvPicPr>
                      <p:cNvPr id="6" name="Object 5"/>
                      <p:cNvPicPr/>
                      <p:nvPr/>
                    </p:nvPicPr>
                    <p:blipFill>
                      <a:blip r:embed="rId4"/>
                      <a:stretch>
                        <a:fillRect/>
                      </a:stretch>
                    </p:blipFill>
                    <p:spPr>
                      <a:xfrm>
                        <a:off x="-65216" y="1585914"/>
                        <a:ext cx="9317736" cy="4785855"/>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dirty="0"/>
              <a:t>GateKeeper Walkthrough</a:t>
            </a:r>
          </a:p>
        </p:txBody>
      </p:sp>
      <p:sp>
        <p:nvSpPr>
          <p:cNvPr id="3" name="Slide Number Placeholder 2"/>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8A7077-2B78-4FB5-8F56-24239751AEF0}"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altLang="en-US" sz="1600" b="0" i="0" u="none" strike="noStrike" kern="1200" cap="none" spc="0" normalizeH="0" baseline="0" noProof="0" dirty="0">
              <a:ln>
                <a:noFill/>
              </a:ln>
              <a:solidFill>
                <a:prstClr val="black"/>
              </a:solidFill>
              <a:effectLst/>
              <a:uLnTx/>
              <a:uFillTx/>
              <a:latin typeface="Garamond" pitchFamily="18" charset="0"/>
              <a:ea typeface="+mn-ea"/>
              <a:cs typeface="+mn-cs"/>
            </a:endParaRPr>
          </a:p>
        </p:txBody>
      </p:sp>
      <p:graphicFrame>
        <p:nvGraphicFramePr>
          <p:cNvPr id="4" name="Diagram 3"/>
          <p:cNvGraphicFramePr/>
          <p:nvPr>
            <p:extLst>
              <p:ext uri="{D42A27DB-BD31-4B8C-83A1-F6EECF244321}">
                <p14:modId xmlns:p14="http://schemas.microsoft.com/office/powerpoint/2010/main" val="1603189796"/>
              </p:ext>
            </p:extLst>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28" name="Object 27"/>
          <p:cNvGraphicFramePr>
            <a:graphicFrameLocks noChangeAspect="1"/>
          </p:cNvGraphicFramePr>
          <p:nvPr/>
        </p:nvGraphicFramePr>
        <p:xfrm>
          <a:off x="-65216" y="1596738"/>
          <a:ext cx="9317736" cy="4786700"/>
        </p:xfrm>
        <a:graphic>
          <a:graphicData uri="http://schemas.openxmlformats.org/presentationml/2006/ole">
            <mc:AlternateContent xmlns:mc="http://schemas.openxmlformats.org/markup-compatibility/2006">
              <mc:Choice xmlns:v="urn:schemas-microsoft-com:vml" Requires="v">
                <p:oleObj name="Visio" r:id="rId10" imgW="8073650" imgH="4144293" progId="Visio.Drawing.11">
                  <p:embed/>
                </p:oleObj>
              </mc:Choice>
              <mc:Fallback>
                <p:oleObj name="Visio" r:id="rId10" imgW="8073650" imgH="4144293" progId="Visio.Drawing.11">
                  <p:embed/>
                  <p:pic>
                    <p:nvPicPr>
                      <p:cNvPr id="28" name="Object 27"/>
                      <p:cNvPicPr/>
                      <p:nvPr/>
                    </p:nvPicPr>
                    <p:blipFill>
                      <a:blip r:embed="rId11"/>
                      <a:stretch>
                        <a:fillRect/>
                      </a:stretch>
                    </p:blipFill>
                    <p:spPr>
                      <a:xfrm>
                        <a:off x="-65216" y="1596738"/>
                        <a:ext cx="9317736" cy="47867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261630048"/>
              </p:ext>
            </p:extLst>
          </p:nvPr>
        </p:nvGraphicFramePr>
        <p:xfrm>
          <a:off x="-86424" y="1585913"/>
          <a:ext cx="9318625" cy="4786312"/>
        </p:xfrm>
        <a:graphic>
          <a:graphicData uri="http://schemas.openxmlformats.org/presentationml/2006/ole">
            <mc:AlternateContent xmlns:mc="http://schemas.openxmlformats.org/markup-compatibility/2006">
              <mc:Choice xmlns:v="urn:schemas-microsoft-com:vml" Requires="v">
                <p:oleObj name="Visio" r:id="rId12" imgW="8073650" imgH="4144293" progId="Visio.Drawing.11">
                  <p:embed/>
                </p:oleObj>
              </mc:Choice>
              <mc:Fallback>
                <p:oleObj name="Visio" r:id="rId12" imgW="8073650" imgH="4144293" progId="Visio.Drawing.11">
                  <p:embed/>
                  <p:pic>
                    <p:nvPicPr>
                      <p:cNvPr id="7" name="Object 6"/>
                      <p:cNvPicPr/>
                      <p:nvPr/>
                    </p:nvPicPr>
                    <p:blipFill>
                      <a:blip r:embed="rId13"/>
                      <a:stretch>
                        <a:fillRect/>
                      </a:stretch>
                    </p:blipFill>
                    <p:spPr>
                      <a:xfrm>
                        <a:off x="-86424" y="1585913"/>
                        <a:ext cx="9318625" cy="4786312"/>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901987368"/>
              </p:ext>
            </p:extLst>
          </p:nvPr>
        </p:nvGraphicFramePr>
        <p:xfrm>
          <a:off x="-86425" y="1585913"/>
          <a:ext cx="9318625" cy="4786312"/>
        </p:xfrm>
        <a:graphic>
          <a:graphicData uri="http://schemas.openxmlformats.org/presentationml/2006/ole">
            <mc:AlternateContent xmlns:mc="http://schemas.openxmlformats.org/markup-compatibility/2006">
              <mc:Choice xmlns:v="urn:schemas-microsoft-com:vml" Requires="v">
                <p:oleObj name="Visio" r:id="rId14" imgW="8073650" imgH="4144293" progId="Visio.Drawing.11">
                  <p:embed/>
                </p:oleObj>
              </mc:Choice>
              <mc:Fallback>
                <p:oleObj name="Visio" r:id="rId14" imgW="8073650" imgH="4144293" progId="Visio.Drawing.11">
                  <p:embed/>
                  <p:pic>
                    <p:nvPicPr>
                      <p:cNvPr id="8" name="Object 7"/>
                      <p:cNvPicPr/>
                      <p:nvPr/>
                    </p:nvPicPr>
                    <p:blipFill>
                      <a:blip r:embed="rId15"/>
                      <a:stretch>
                        <a:fillRect/>
                      </a:stretch>
                    </p:blipFill>
                    <p:spPr>
                      <a:xfrm>
                        <a:off x="-86425" y="1585913"/>
                        <a:ext cx="9318625" cy="4786312"/>
                      </a:xfrm>
                      <a:prstGeom prst="rect">
                        <a:avLst/>
                      </a:prstGeom>
                    </p:spPr>
                  </p:pic>
                </p:oleObj>
              </mc:Fallback>
            </mc:AlternateContent>
          </a:graphicData>
        </a:graphic>
      </p:graphicFrame>
      <p:sp>
        <p:nvSpPr>
          <p:cNvPr id="5" name="Rectangle 4"/>
          <p:cNvSpPr/>
          <p:nvPr/>
        </p:nvSpPr>
        <p:spPr>
          <a:xfrm>
            <a:off x="7524328" y="2275698"/>
            <a:ext cx="274320" cy="122413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12439385-E547-7643-BD03-9BA343E36416}"/>
              </a:ext>
            </a:extLst>
          </p:cNvPr>
          <p:cNvSpPr/>
          <p:nvPr/>
        </p:nvSpPr>
        <p:spPr>
          <a:xfrm>
            <a:off x="412367" y="3940286"/>
            <a:ext cx="8321040" cy="1463040"/>
          </a:xfrm>
          <a:prstGeom prst="rect">
            <a:avLst/>
          </a:prstGeom>
          <a:solidFill>
            <a:schemeClr val="bg1"/>
          </a:solidFill>
          <a:ln w="19050">
            <a:solidFill>
              <a:srgbClr val="FE0606"/>
            </a:solidFill>
          </a:ln>
        </p:spPr>
        <p:txBody>
          <a:bodyPr wrap="square" anchor="ctr" anchorCtr="0">
            <a:spAutoFit/>
          </a:bodyPr>
          <a:lstStyle/>
          <a:p>
            <a:pPr algn="ctr"/>
            <a:r>
              <a:rPr lang="en-US" sz="2400" dirty="0">
                <a:solidFill>
                  <a:prstClr val="black"/>
                </a:solidFill>
              </a:rPr>
              <a:t>Our goal to track the diagonally consecutive matches in the neighborhood map.</a:t>
            </a:r>
          </a:p>
        </p:txBody>
      </p:sp>
      <p:pic>
        <p:nvPicPr>
          <p:cNvPr id="14" name="Picture 13">
            <a:extLst>
              <a:ext uri="{FF2B5EF4-FFF2-40B4-BE49-F238E27FC236}">
                <a16:creationId xmlns:a16="http://schemas.microsoft.com/office/drawing/2014/main" id="{D8DF0251-43DB-BB42-9260-583EA1F17138}"/>
              </a:ext>
            </a:extLst>
          </p:cNvPr>
          <p:cNvPicPr>
            <a:picLocks noChangeAspect="1"/>
          </p:cNvPicPr>
          <p:nvPr/>
        </p:nvPicPr>
        <p:blipFill rotWithShape="1">
          <a:blip r:embed="rId16">
            <a:extLst>
              <a:ext uri="{28A0092B-C50C-407E-A947-70E740481C1C}">
                <a14:useLocalDpi xmlns:a14="http://schemas.microsoft.com/office/drawing/2010/main" val="0"/>
              </a:ext>
            </a:extLst>
          </a:blip>
          <a:srcRect l="24166" t="71770" r="31692" b="26416"/>
          <a:stretch/>
        </p:blipFill>
        <p:spPr>
          <a:xfrm>
            <a:off x="707008" y="3599548"/>
            <a:ext cx="8360792" cy="210452"/>
          </a:xfrm>
          <a:prstGeom prst="rect">
            <a:avLst/>
          </a:prstGeom>
        </p:spPr>
      </p:pic>
      <p:pic>
        <p:nvPicPr>
          <p:cNvPr id="16" name="Picture 15">
            <a:extLst>
              <a:ext uri="{FF2B5EF4-FFF2-40B4-BE49-F238E27FC236}">
                <a16:creationId xmlns:a16="http://schemas.microsoft.com/office/drawing/2014/main" id="{D6AEB0DA-589D-754B-9B18-4171002E933A}"/>
              </a:ext>
            </a:extLst>
          </p:cNvPr>
          <p:cNvPicPr>
            <a:picLocks noChangeAspect="1"/>
          </p:cNvPicPr>
          <p:nvPr/>
        </p:nvPicPr>
        <p:blipFill rotWithShape="1">
          <a:blip r:embed="rId16">
            <a:extLst>
              <a:ext uri="{28A0092B-C50C-407E-A947-70E740481C1C}">
                <a14:useLocalDpi xmlns:a14="http://schemas.microsoft.com/office/drawing/2010/main" val="0"/>
              </a:ext>
            </a:extLst>
          </a:blip>
          <a:srcRect l="63490" t="71782" r="34522" b="26416"/>
          <a:stretch/>
        </p:blipFill>
        <p:spPr>
          <a:xfrm>
            <a:off x="7543800" y="3602797"/>
            <a:ext cx="373328" cy="207203"/>
          </a:xfrm>
          <a:prstGeom prst="rect">
            <a:avLst/>
          </a:prstGeom>
        </p:spPr>
      </p:pic>
    </p:spTree>
    <p:extLst>
      <p:ext uri="{BB962C8B-B14F-4D97-AF65-F5344CB8AC3E}">
        <p14:creationId xmlns:p14="http://schemas.microsoft.com/office/powerpoint/2010/main" val="28895483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graphicEl>
                                              <a:dgm id="{AA2636E1-05F7-40F6-B113-6ACD4DAE7C84}"/>
                                            </p:graphicEl>
                                          </p:spTgt>
                                        </p:tgtEl>
                                        <p:attrNameLst>
                                          <p:attrName>style.visibility</p:attrName>
                                        </p:attrNameLst>
                                      </p:cBhvr>
                                      <p:to>
                                        <p:strVal val="visible"/>
                                      </p:to>
                                    </p:set>
                                    <p:animEffect transition="in" filter="wipe(left)">
                                      <p:cBhvr>
                                        <p:cTn id="7" dur="500"/>
                                        <p:tgtEl>
                                          <p:spTgt spid="4">
                                            <p:graphicEl>
                                              <a:dgm id="{AA2636E1-05F7-40F6-B113-6ACD4DAE7C84}"/>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1" nodeType="clickEffect">
                                  <p:stCondLst>
                                    <p:cond delay="0"/>
                                  </p:stCondLst>
                                  <p:childTnLst>
                                    <p:animEffect transition="out" filter="dissolv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dissolve">
                                      <p:cBhvr>
                                        <p:cTn id="32" dur="500"/>
                                        <p:tgtEl>
                                          <p:spTgt spid="14"/>
                                        </p:tgtEl>
                                      </p:cBhvr>
                                    </p:animEffect>
                                  </p:childTnLst>
                                </p:cTn>
                              </p:par>
                              <p:par>
                                <p:cTn id="33" presetID="9"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dissolv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down)">
                                      <p:cBhvr>
                                        <p:cTn id="40" dur="500"/>
                                        <p:tgtEl>
                                          <p:spTgt spid="5"/>
                                        </p:tgtEl>
                                      </p:cBhvr>
                                    </p:animEffect>
                                  </p:childTnLst>
                                </p:cTn>
                              </p:par>
                            </p:childTnLst>
                          </p:cTn>
                        </p:par>
                        <p:par>
                          <p:cTn id="41" fill="hold">
                            <p:stCondLst>
                              <p:cond delay="500"/>
                            </p:stCondLst>
                            <p:childTnLst>
                              <p:par>
                                <p:cTn id="42" presetID="26" presetClass="emph" presetSubtype="0" fill="hold" grpId="1" nodeType="afterEffect">
                                  <p:stCondLst>
                                    <p:cond delay="0"/>
                                  </p:stCondLst>
                                  <p:childTnLst>
                                    <p:animEffect transition="out" filter="fade">
                                      <p:cBhvr>
                                        <p:cTn id="43" dur="500" tmFilter="0, 0; .2, .5; .8, .5; 1, 0"/>
                                        <p:tgtEl>
                                          <p:spTgt spid="5"/>
                                        </p:tgtEl>
                                      </p:cBhvr>
                                    </p:animEffect>
                                    <p:animScale>
                                      <p:cBhvr>
                                        <p:cTn id="44" dur="250" autoRev="1" fill="hold"/>
                                        <p:tgtEl>
                                          <p:spTgt spid="5"/>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4">
                                            <p:graphicEl>
                                              <a:dgm id="{B3F34F1A-EBD5-4210-B039-278AB970AC0A}"/>
                                            </p:graphicEl>
                                          </p:spTgt>
                                        </p:tgtEl>
                                        <p:attrNameLst>
                                          <p:attrName>style.visibility</p:attrName>
                                        </p:attrNameLst>
                                      </p:cBhvr>
                                      <p:to>
                                        <p:strVal val="visible"/>
                                      </p:to>
                                    </p:set>
                                    <p:animEffect transition="in" filter="wipe(left)">
                                      <p:cBhvr>
                                        <p:cTn id="49" dur="500"/>
                                        <p:tgtEl>
                                          <p:spTgt spid="4">
                                            <p:graphicEl>
                                              <a:dgm id="{B3F34F1A-EBD5-4210-B039-278AB970AC0A}"/>
                                            </p:graphic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4">
                                            <p:graphicEl>
                                              <a:dgm id="{010F66CE-98BD-4800-ACE1-BE56AF2153C7}"/>
                                            </p:graphicEl>
                                          </p:spTgt>
                                        </p:tgtEl>
                                        <p:attrNameLst>
                                          <p:attrName>style.visibility</p:attrName>
                                        </p:attrNameLst>
                                      </p:cBhvr>
                                      <p:to>
                                        <p:strVal val="visible"/>
                                      </p:to>
                                    </p:set>
                                    <p:animEffect transition="in" filter="wipe(left)">
                                      <p:cBhvr>
                                        <p:cTn id="59" dur="500"/>
                                        <p:tgtEl>
                                          <p:spTgt spid="4">
                                            <p:graphicEl>
                                              <a:dgm id="{010F66CE-98BD-4800-ACE1-BE56AF2153C7}"/>
                                            </p:graphic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P spid="5" grpId="0" animBg="1"/>
      <p:bldP spid="5" grpId="1" animBg="1"/>
      <p:bldP spid="10" grpId="0" animBg="1"/>
      <p:bldP spid="1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F30FA-BEF2-A74A-8AD5-5592EFFD8988}"/>
              </a:ext>
            </a:extLst>
          </p:cNvPr>
          <p:cNvSpPr>
            <a:spLocks noGrp="1"/>
          </p:cNvSpPr>
          <p:nvPr>
            <p:ph type="title"/>
          </p:nvPr>
        </p:nvSpPr>
        <p:spPr/>
        <p:txBody>
          <a:bodyPr/>
          <a:lstStyle/>
          <a:p>
            <a:r>
              <a:rPr lang="en-US" dirty="0"/>
              <a:t>GateKeeper</a:t>
            </a:r>
          </a:p>
        </p:txBody>
      </p:sp>
      <p:sp>
        <p:nvSpPr>
          <p:cNvPr id="3" name="Content Placeholder 2">
            <a:extLst>
              <a:ext uri="{FF2B5EF4-FFF2-40B4-BE49-F238E27FC236}">
                <a16:creationId xmlns:a16="http://schemas.microsoft.com/office/drawing/2014/main" id="{6B8E36F4-E633-F045-A0DA-37B5424057E1}"/>
              </a:ext>
            </a:extLst>
          </p:cNvPr>
          <p:cNvSpPr>
            <a:spLocks noGrp="1"/>
          </p:cNvSpPr>
          <p:nvPr>
            <p:ph idx="1"/>
          </p:nvPr>
        </p:nvSpPr>
        <p:spPr>
          <a:xfrm>
            <a:off x="228600" y="980728"/>
            <a:ext cx="8610600" cy="5267672"/>
          </a:xfrm>
        </p:spPr>
        <p:txBody>
          <a:bodyPr/>
          <a:lstStyle/>
          <a:p>
            <a:r>
              <a:rPr lang="en-US" b="1" dirty="0">
                <a:solidFill>
                  <a:srgbClr val="FF0000"/>
                </a:solidFill>
              </a:rPr>
              <a:t>Key observation:</a:t>
            </a:r>
          </a:p>
          <a:p>
            <a:pPr lvl="1"/>
            <a:r>
              <a:rPr lang="en-US" dirty="0"/>
              <a:t>If two strings </a:t>
            </a:r>
            <a:r>
              <a:rPr lang="en-US" dirty="0">
                <a:solidFill>
                  <a:srgbClr val="0000FF"/>
                </a:solidFill>
              </a:rPr>
              <a:t>differ by </a:t>
            </a:r>
            <a:r>
              <a:rPr lang="en-US" i="1" dirty="0">
                <a:solidFill>
                  <a:srgbClr val="0000FF"/>
                </a:solidFill>
              </a:rPr>
              <a:t>E</a:t>
            </a:r>
            <a:r>
              <a:rPr lang="en-US" dirty="0">
                <a:solidFill>
                  <a:srgbClr val="0000FF"/>
                </a:solidFill>
              </a:rPr>
              <a:t> edits</a:t>
            </a:r>
            <a:r>
              <a:rPr lang="en-US" dirty="0"/>
              <a:t>, then every pairwise match can be </a:t>
            </a:r>
            <a:r>
              <a:rPr lang="en-US" dirty="0">
                <a:solidFill>
                  <a:srgbClr val="0000FF"/>
                </a:solidFill>
              </a:rPr>
              <a:t>aligned in at most 2</a:t>
            </a:r>
            <a:r>
              <a:rPr lang="en-US" i="1" dirty="0">
                <a:solidFill>
                  <a:srgbClr val="0000FF"/>
                </a:solidFill>
              </a:rPr>
              <a:t>E</a:t>
            </a:r>
            <a:r>
              <a:rPr lang="en-US" dirty="0">
                <a:solidFill>
                  <a:srgbClr val="0000FF"/>
                </a:solidFill>
              </a:rPr>
              <a:t> shifts</a:t>
            </a:r>
            <a:r>
              <a:rPr lang="en-US" dirty="0"/>
              <a:t>. </a:t>
            </a:r>
          </a:p>
          <a:p>
            <a:pPr lvl="1"/>
            <a:endParaRPr lang="en-US" sz="1400" dirty="0"/>
          </a:p>
          <a:p>
            <a:r>
              <a:rPr lang="en-US" b="1" dirty="0">
                <a:solidFill>
                  <a:srgbClr val="7030A0"/>
                </a:solidFill>
              </a:rPr>
              <a:t>Key ideas:</a:t>
            </a:r>
          </a:p>
          <a:p>
            <a:pPr lvl="1"/>
            <a:r>
              <a:rPr lang="en-US" i="1" dirty="0"/>
              <a:t>Quickly</a:t>
            </a:r>
            <a:r>
              <a:rPr lang="en-US" dirty="0"/>
              <a:t> find similar sequences using </a:t>
            </a:r>
            <a:r>
              <a:rPr lang="en-US" i="1" dirty="0"/>
              <a:t>Hamming Distance</a:t>
            </a:r>
            <a:r>
              <a:rPr lang="en-US" dirty="0"/>
              <a:t>.</a:t>
            </a:r>
          </a:p>
          <a:p>
            <a:pPr lvl="1"/>
            <a:endParaRPr lang="en-US" sz="1400" dirty="0"/>
          </a:p>
          <a:p>
            <a:pPr lvl="1"/>
            <a:r>
              <a:rPr lang="en-US" dirty="0"/>
              <a:t>Compute “</a:t>
            </a:r>
            <a:r>
              <a:rPr lang="en-US" i="1" dirty="0"/>
              <a:t>Shifted Hamming Distance</a:t>
            </a:r>
            <a:r>
              <a:rPr lang="en-US" dirty="0"/>
              <a:t>”: </a:t>
            </a:r>
            <a:r>
              <a:rPr lang="en-US" dirty="0">
                <a:solidFill>
                  <a:srgbClr val="0000FF"/>
                </a:solidFill>
              </a:rPr>
              <a:t>AND of 2</a:t>
            </a:r>
            <a:r>
              <a:rPr lang="en-US" i="1" dirty="0">
                <a:solidFill>
                  <a:srgbClr val="0000FF"/>
                </a:solidFill>
              </a:rPr>
              <a:t>E</a:t>
            </a:r>
            <a:r>
              <a:rPr lang="en-US" dirty="0">
                <a:solidFill>
                  <a:srgbClr val="0000FF"/>
                </a:solidFill>
              </a:rPr>
              <a:t>+1 Hamming vectors of two strings</a:t>
            </a:r>
            <a:r>
              <a:rPr lang="en-US" dirty="0"/>
              <a:t>, to identify invalid mappings </a:t>
            </a:r>
          </a:p>
          <a:p>
            <a:pPr lvl="1"/>
            <a:endParaRPr lang="en-US" sz="1400" dirty="0"/>
          </a:p>
          <a:p>
            <a:pPr lvl="1"/>
            <a:r>
              <a:rPr lang="en-US" dirty="0"/>
              <a:t>Use only </a:t>
            </a:r>
            <a:r>
              <a:rPr lang="en-US" dirty="0">
                <a:solidFill>
                  <a:srgbClr val="FF0000"/>
                </a:solidFill>
              </a:rPr>
              <a:t>bit-parallel operations </a:t>
            </a:r>
            <a:r>
              <a:rPr lang="en-US" dirty="0"/>
              <a:t>that nicely map to:</a:t>
            </a:r>
          </a:p>
          <a:p>
            <a:pPr lvl="2"/>
            <a:r>
              <a:rPr lang="en-US" dirty="0"/>
              <a:t>SIMD instructions</a:t>
            </a:r>
          </a:p>
          <a:p>
            <a:pPr lvl="2"/>
            <a:r>
              <a:rPr lang="en-US" dirty="0"/>
              <a:t>FPGA</a:t>
            </a:r>
          </a:p>
          <a:p>
            <a:pPr lvl="2"/>
            <a:r>
              <a:rPr lang="en-US" dirty="0"/>
              <a:t>Logic layer of the 3D-stacked memory</a:t>
            </a:r>
          </a:p>
          <a:p>
            <a:pPr lvl="2"/>
            <a:r>
              <a:rPr lang="en-US" dirty="0"/>
              <a:t>In-memory accelerators (e.g., Ambit)</a:t>
            </a:r>
          </a:p>
          <a:p>
            <a:pPr lvl="1"/>
            <a:endParaRPr lang="en-US" dirty="0">
              <a:solidFill>
                <a:srgbClr val="0000FF"/>
              </a:solidFill>
            </a:endParaRPr>
          </a:p>
          <a:p>
            <a:endParaRPr lang="en-US" dirty="0"/>
          </a:p>
        </p:txBody>
      </p:sp>
      <p:sp>
        <p:nvSpPr>
          <p:cNvPr id="4" name="Slide Number Placeholder 3">
            <a:extLst>
              <a:ext uri="{FF2B5EF4-FFF2-40B4-BE49-F238E27FC236}">
                <a16:creationId xmlns:a16="http://schemas.microsoft.com/office/drawing/2014/main" id="{82C59A33-E5B4-C645-A9E1-01B575EFB731}"/>
              </a:ext>
            </a:extLst>
          </p:cNvPr>
          <p:cNvSpPr>
            <a:spLocks noGrp="1"/>
          </p:cNvSpPr>
          <p:nvPr>
            <p:ph type="sldNum" sz="quarter" idx="11"/>
          </p:nvPr>
        </p:nvSpPr>
        <p:spPr/>
        <p:txBody>
          <a:bodyPr/>
          <a:lstStyle/>
          <a:p>
            <a:fld id="{323594FA-E141-4234-AE05-360401972BE7}" type="slidenum">
              <a:rPr lang="en-US" altLang="en-US" smtClean="0"/>
              <a:pPr/>
              <a:t>19</a:t>
            </a:fld>
            <a:endParaRPr lang="en-US" altLang="en-US" dirty="0"/>
          </a:p>
        </p:txBody>
      </p:sp>
    </p:spTree>
    <p:extLst>
      <p:ext uri="{BB962C8B-B14F-4D97-AF65-F5344CB8AC3E}">
        <p14:creationId xmlns:p14="http://schemas.microsoft.com/office/powerpoint/2010/main" val="976900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E3A4A74-BCF0-6B45-8F31-9F06DC1840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2298" y="2590799"/>
            <a:ext cx="4349001" cy="3352801"/>
          </a:xfrm>
          <a:prstGeom prst="rect">
            <a:avLst/>
          </a:prstGeom>
        </p:spPr>
      </p:pic>
      <p:sp>
        <p:nvSpPr>
          <p:cNvPr id="2" name="Title 1">
            <a:extLst>
              <a:ext uri="{FF2B5EF4-FFF2-40B4-BE49-F238E27FC236}">
                <a16:creationId xmlns:a16="http://schemas.microsoft.com/office/drawing/2014/main" id="{4B621E9D-93CF-F64C-89A1-C32DCDF054BD}"/>
              </a:ext>
            </a:extLst>
          </p:cNvPr>
          <p:cNvSpPr>
            <a:spLocks noGrp="1"/>
          </p:cNvSpPr>
          <p:nvPr>
            <p:ph type="title"/>
          </p:nvPr>
        </p:nvSpPr>
        <p:spPr/>
        <p:txBody>
          <a:bodyPr/>
          <a:lstStyle/>
          <a:p>
            <a:r>
              <a:rPr lang="en-US" dirty="0"/>
              <a:t>Previous Lectures</a:t>
            </a:r>
          </a:p>
        </p:txBody>
      </p:sp>
      <p:sp>
        <p:nvSpPr>
          <p:cNvPr id="4" name="Slide Number Placeholder 3">
            <a:extLst>
              <a:ext uri="{FF2B5EF4-FFF2-40B4-BE49-F238E27FC236}">
                <a16:creationId xmlns:a16="http://schemas.microsoft.com/office/drawing/2014/main" id="{71AC8EC6-A943-9A4D-ADE6-47E5CD1972CD}"/>
              </a:ext>
            </a:extLst>
          </p:cNvPr>
          <p:cNvSpPr>
            <a:spLocks noGrp="1"/>
          </p:cNvSpPr>
          <p:nvPr>
            <p:ph type="sldNum" sz="quarter" idx="11"/>
          </p:nvPr>
        </p:nvSpPr>
        <p:spPr/>
        <p:txBody>
          <a:bodyPr/>
          <a:lstStyle/>
          <a:p>
            <a:pPr>
              <a:defRPr/>
            </a:pPr>
            <a:fld id="{43CF7A15-8D90-1445-BE37-F18227DCF408}" type="slidenum">
              <a:rPr lang="en-US" altLang="en-US" smtClean="0"/>
              <a:pPr>
                <a:defRPr/>
              </a:pPr>
              <a:t>2</a:t>
            </a:fld>
            <a:endParaRPr lang="en-US" altLang="en-US"/>
          </a:p>
        </p:txBody>
      </p:sp>
      <p:sp>
        <p:nvSpPr>
          <p:cNvPr id="7" name="Rectangle 6">
            <a:extLst>
              <a:ext uri="{FF2B5EF4-FFF2-40B4-BE49-F238E27FC236}">
                <a16:creationId xmlns:a16="http://schemas.microsoft.com/office/drawing/2014/main" id="{F22B2B39-A66C-7D43-BA76-5D28635AEE7A}"/>
              </a:ext>
            </a:extLst>
          </p:cNvPr>
          <p:cNvSpPr/>
          <p:nvPr/>
        </p:nvSpPr>
        <p:spPr>
          <a:xfrm>
            <a:off x="838200" y="6054507"/>
            <a:ext cx="7010400" cy="646331"/>
          </a:xfrm>
          <a:prstGeom prst="rect">
            <a:avLst/>
          </a:prstGeom>
        </p:spPr>
        <p:txBody>
          <a:bodyPr wrap="square">
            <a:spAutoFit/>
          </a:bodyPr>
          <a:lstStyle/>
          <a:p>
            <a:r>
              <a:rPr lang="en-US" dirty="0">
                <a:hlinkClick r:id="rId3"/>
              </a:rPr>
              <a:t>https://safari.ethz.ch/projects_and_seminars/spring2022/doku.php?id=genome_seq_mobile</a:t>
            </a:r>
            <a:r>
              <a:rPr lang="en-US" dirty="0"/>
              <a:t>  </a:t>
            </a:r>
          </a:p>
        </p:txBody>
      </p:sp>
      <p:pic>
        <p:nvPicPr>
          <p:cNvPr id="10" name="Content Placeholder 9">
            <a:extLst>
              <a:ext uri="{FF2B5EF4-FFF2-40B4-BE49-F238E27FC236}">
                <a16:creationId xmlns:a16="http://schemas.microsoft.com/office/drawing/2014/main" id="{D8F9BAE9-8B09-C046-A826-5354A393CBE4}"/>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r="7982"/>
          <a:stretch/>
        </p:blipFill>
        <p:spPr>
          <a:xfrm>
            <a:off x="-12700" y="914400"/>
            <a:ext cx="5270500" cy="3009900"/>
          </a:xfrm>
        </p:spPr>
      </p:pic>
    </p:spTree>
    <p:extLst>
      <p:ext uri="{BB962C8B-B14F-4D97-AF65-F5344CB8AC3E}">
        <p14:creationId xmlns:p14="http://schemas.microsoft.com/office/powerpoint/2010/main" val="3869569700"/>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Alignment Matrix vs. Neighborhood Map</a:t>
            </a:r>
          </a:p>
        </p:txBody>
      </p:sp>
      <p:sp>
        <p:nvSpPr>
          <p:cNvPr id="2" name="Slide Number Placeholder 1"/>
          <p:cNvSpPr>
            <a:spLocks noGrp="1"/>
          </p:cNvSpPr>
          <p:nvPr>
            <p:ph type="sldNum" sz="quarter" idx="11"/>
          </p:nvPr>
        </p:nvSpPr>
        <p:spPr/>
        <p:txBody>
          <a:bodyPr/>
          <a:lstStyle/>
          <a:p>
            <a:fld id="{6E86574E-FA2E-425B-A84C-39F9592E9ECB}" type="slidenum">
              <a:rPr lang="en-US" altLang="en-US" smtClean="0">
                <a:solidFill>
                  <a:prstClr val="black"/>
                </a:solidFill>
              </a:rPr>
              <a:pPr/>
              <a:t>20</a:t>
            </a:fld>
            <a:endParaRPr lang="en-US" altLang="en-US" dirty="0">
              <a:solidFill>
                <a:prstClr val="black"/>
              </a:solidFill>
            </a:endParaRPr>
          </a:p>
        </p:txBody>
      </p:sp>
      <p:graphicFrame>
        <p:nvGraphicFramePr>
          <p:cNvPr id="333" name="Object 332"/>
          <p:cNvGraphicFramePr>
            <a:graphicFrameLocks noChangeAspect="1"/>
          </p:cNvGraphicFramePr>
          <p:nvPr/>
        </p:nvGraphicFramePr>
        <p:xfrm>
          <a:off x="579550" y="1213035"/>
          <a:ext cx="3687114" cy="3863122"/>
        </p:xfrm>
        <a:graphic>
          <a:graphicData uri="http://schemas.openxmlformats.org/presentationml/2006/ole">
            <mc:AlternateContent xmlns:mc="http://schemas.openxmlformats.org/markup-compatibility/2006">
              <mc:Choice xmlns:v="urn:schemas-microsoft-com:vml" Requires="v">
                <p:oleObj name="Visio" r:id="rId3" imgW="1349428" imgH="1377867" progId="Visio.Drawing.11">
                  <p:embed/>
                </p:oleObj>
              </mc:Choice>
              <mc:Fallback>
                <p:oleObj name="Visio" r:id="rId3" imgW="1349428" imgH="1377867" progId="Visio.Drawing.11">
                  <p:embed/>
                  <p:pic>
                    <p:nvPicPr>
                      <p:cNvPr id="333" name="Object 332"/>
                      <p:cNvPicPr/>
                      <p:nvPr/>
                    </p:nvPicPr>
                    <p:blipFill>
                      <a:blip r:embed="rId4"/>
                      <a:stretch>
                        <a:fillRect/>
                      </a:stretch>
                    </p:blipFill>
                    <p:spPr>
                      <a:xfrm>
                        <a:off x="579550" y="1213035"/>
                        <a:ext cx="3687114" cy="3863122"/>
                      </a:xfrm>
                      <a:prstGeom prst="rect">
                        <a:avLst/>
                      </a:prstGeom>
                    </p:spPr>
                  </p:pic>
                </p:oleObj>
              </mc:Fallback>
            </mc:AlternateContent>
          </a:graphicData>
        </a:graphic>
      </p:graphicFrame>
      <p:graphicFrame>
        <p:nvGraphicFramePr>
          <p:cNvPr id="334" name="Object 333"/>
          <p:cNvGraphicFramePr>
            <a:graphicFrameLocks noChangeAspect="1"/>
          </p:cNvGraphicFramePr>
          <p:nvPr/>
        </p:nvGraphicFramePr>
        <p:xfrm>
          <a:off x="4540137" y="1251672"/>
          <a:ext cx="3783011" cy="3754664"/>
        </p:xfrm>
        <a:graphic>
          <a:graphicData uri="http://schemas.openxmlformats.org/presentationml/2006/ole">
            <mc:AlternateContent xmlns:mc="http://schemas.openxmlformats.org/markup-compatibility/2006">
              <mc:Choice xmlns:v="urn:schemas-microsoft-com:vml" Requires="v">
                <p:oleObj name="Visio" r:id="rId5" imgW="1349358" imgH="1377950" progId="Visio.Drawing.11">
                  <p:embed/>
                </p:oleObj>
              </mc:Choice>
              <mc:Fallback>
                <p:oleObj name="Visio" r:id="rId5" imgW="1349358" imgH="1377950" progId="Visio.Drawing.11">
                  <p:embed/>
                  <p:pic>
                    <p:nvPicPr>
                      <p:cNvPr id="334" name="Object 333"/>
                      <p:cNvPicPr/>
                      <p:nvPr/>
                    </p:nvPicPr>
                    <p:blipFill>
                      <a:blip r:embed="rId6"/>
                      <a:stretch>
                        <a:fillRect/>
                      </a:stretch>
                    </p:blipFill>
                    <p:spPr>
                      <a:xfrm>
                        <a:off x="4540137" y="1251672"/>
                        <a:ext cx="3783011" cy="3754664"/>
                      </a:xfrm>
                      <a:prstGeom prst="rect">
                        <a:avLst/>
                      </a:prstGeom>
                    </p:spPr>
                  </p:pic>
                </p:oleObj>
              </mc:Fallback>
            </mc:AlternateContent>
          </a:graphicData>
        </a:graphic>
      </p:graphicFrame>
      <p:sp>
        <p:nvSpPr>
          <p:cNvPr id="335" name="Rectangle 334"/>
          <p:cNvSpPr>
            <a:spLocks noChangeArrowheads="1"/>
          </p:cNvSpPr>
          <p:nvPr/>
        </p:nvSpPr>
        <p:spPr bwMode="auto">
          <a:xfrm>
            <a:off x="373482" y="4878617"/>
            <a:ext cx="4601473"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dirty="0">
                <a:solidFill>
                  <a:srgbClr val="000000"/>
                </a:solidFill>
                <a:latin typeface="Consolas" panose="020B0609020204030204" pitchFamily="49" charset="0"/>
                <a:cs typeface="Consolas" panose="020B0609020204030204" pitchFamily="49" charset="0"/>
              </a:rPr>
              <a:t>            |dp[i][j-1]  -1 </a:t>
            </a:r>
            <a:r>
              <a:rPr lang="en-US" altLang="en-US" sz="1600" dirty="0">
                <a:solidFill>
                  <a:srgbClr val="008200"/>
                </a:solidFill>
                <a:latin typeface="Consolas" panose="020B0609020204030204" pitchFamily="49" charset="0"/>
                <a:cs typeface="Consolas" panose="020B0609020204030204" pitchFamily="49" charset="0"/>
              </a:rPr>
              <a:t>// Inser.</a:t>
            </a:r>
            <a:endParaRPr lang="en-US" altLang="en-US" sz="1200" dirty="0">
              <a:solidFill>
                <a:prstClr val="black"/>
              </a:solidFill>
            </a:endParaRPr>
          </a:p>
          <a:p>
            <a:r>
              <a:rPr lang="en-US" altLang="en-US" sz="1600" dirty="0">
                <a:solidFill>
                  <a:srgbClr val="000000"/>
                </a:solidFill>
                <a:latin typeface="Consolas" panose="020B0609020204030204" pitchFamily="49" charset="0"/>
                <a:cs typeface="Consolas" panose="020B0609020204030204" pitchFamily="49" charset="0"/>
              </a:rPr>
              <a:t>dp[i][j]=max|dp[i-1][j]  -1 </a:t>
            </a:r>
            <a:r>
              <a:rPr lang="en-US" altLang="en-US" sz="1600" dirty="0">
                <a:solidFill>
                  <a:srgbClr val="008200"/>
                </a:solidFill>
                <a:latin typeface="Consolas" panose="020B0609020204030204" pitchFamily="49" charset="0"/>
                <a:cs typeface="Consolas" panose="020B0609020204030204" pitchFamily="49" charset="0"/>
              </a:rPr>
              <a:t>// Del.</a:t>
            </a:r>
          </a:p>
          <a:p>
            <a:r>
              <a:rPr lang="en-US" altLang="en-US" sz="1600" dirty="0">
                <a:solidFill>
                  <a:srgbClr val="008200"/>
                </a:solidFill>
                <a:latin typeface="Consolas" panose="020B0609020204030204" pitchFamily="49" charset="0"/>
                <a:cs typeface="Consolas" panose="020B0609020204030204" pitchFamily="49" charset="0"/>
              </a:rPr>
              <a:t>  </a:t>
            </a:r>
            <a:r>
              <a:rPr lang="en-US" altLang="en-US" sz="1600" dirty="0">
                <a:solidFill>
                  <a:srgbClr val="000000"/>
                </a:solidFill>
                <a:latin typeface="Consolas" panose="020B0609020204030204" pitchFamily="49" charset="0"/>
                <a:cs typeface="Consolas" panose="020B0609020204030204" pitchFamily="49" charset="0"/>
              </a:rPr>
              <a:t>          |dp[i-1][j-1]-1 </a:t>
            </a:r>
            <a:r>
              <a:rPr lang="en-US" altLang="en-US" sz="1600" dirty="0">
                <a:solidFill>
                  <a:srgbClr val="008200"/>
                </a:solidFill>
                <a:latin typeface="Consolas" panose="020B0609020204030204" pitchFamily="49" charset="0"/>
                <a:cs typeface="Consolas" panose="020B0609020204030204" pitchFamily="49" charset="0"/>
              </a:rPr>
              <a:t>// Subs.</a:t>
            </a:r>
          </a:p>
          <a:p>
            <a:r>
              <a:rPr lang="en-US" altLang="en-US" sz="1600" dirty="0">
                <a:solidFill>
                  <a:srgbClr val="008200"/>
                </a:solidFill>
                <a:latin typeface="Consolas" panose="020B0609020204030204" pitchFamily="49" charset="0"/>
                <a:cs typeface="Consolas" panose="020B0609020204030204" pitchFamily="49" charset="0"/>
              </a:rPr>
              <a:t>  </a:t>
            </a:r>
            <a:r>
              <a:rPr lang="en-US" altLang="en-US" sz="1600" dirty="0">
                <a:solidFill>
                  <a:srgbClr val="000000"/>
                </a:solidFill>
                <a:latin typeface="Consolas" panose="020B0609020204030204" pitchFamily="49" charset="0"/>
                <a:cs typeface="Consolas" panose="020B0609020204030204" pitchFamily="49" charset="0"/>
              </a:rPr>
              <a:t>          |dp[i-1][j-1]+0 </a:t>
            </a:r>
            <a:r>
              <a:rPr lang="en-US" altLang="en-US" sz="1600" dirty="0">
                <a:solidFill>
                  <a:srgbClr val="008200"/>
                </a:solidFill>
                <a:latin typeface="Consolas" panose="020B0609020204030204" pitchFamily="49" charset="0"/>
                <a:cs typeface="Consolas" panose="020B0609020204030204" pitchFamily="49" charset="0"/>
              </a:rPr>
              <a:t>// match.</a:t>
            </a:r>
            <a:endParaRPr lang="en-US" altLang="en-US" sz="1600" dirty="0">
              <a:solidFill>
                <a:prstClr val="black"/>
              </a:solidFill>
            </a:endParaRPr>
          </a:p>
        </p:txBody>
      </p:sp>
      <p:cxnSp>
        <p:nvCxnSpPr>
          <p:cNvPr id="337" name="Straight Arrow Connector 336"/>
          <p:cNvCxnSpPr/>
          <p:nvPr/>
        </p:nvCxnSpPr>
        <p:spPr>
          <a:xfrm flipV="1">
            <a:off x="3683357" y="2659760"/>
            <a:ext cx="0" cy="365760"/>
          </a:xfrm>
          <a:prstGeom prst="straightConnector1">
            <a:avLst/>
          </a:prstGeom>
          <a:ln w="50800" cmpd="sng">
            <a:solidFill>
              <a:srgbClr val="FF000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38" name="Straight Arrow Connector 337"/>
          <p:cNvCxnSpPr/>
          <p:nvPr/>
        </p:nvCxnSpPr>
        <p:spPr>
          <a:xfrm flipH="1" flipV="1">
            <a:off x="3322748" y="2737035"/>
            <a:ext cx="365760" cy="275606"/>
          </a:xfrm>
          <a:prstGeom prst="straightConnector1">
            <a:avLst/>
          </a:prstGeom>
          <a:ln w="50800" cmpd="sng">
            <a:solidFill>
              <a:srgbClr val="FF000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40" name="Straight Arrow Connector 339"/>
          <p:cNvCxnSpPr/>
          <p:nvPr/>
        </p:nvCxnSpPr>
        <p:spPr>
          <a:xfrm flipH="1" flipV="1">
            <a:off x="3307721" y="3018225"/>
            <a:ext cx="365760" cy="0"/>
          </a:xfrm>
          <a:prstGeom prst="straightConnector1">
            <a:avLst/>
          </a:prstGeom>
          <a:ln w="50800" cmpd="sng">
            <a:solidFill>
              <a:srgbClr val="FF0000"/>
            </a:solidFill>
            <a:tailEnd type="triangle" w="med" len="med"/>
          </a:ln>
        </p:spPr>
        <p:style>
          <a:lnRef idx="1">
            <a:schemeClr val="accent1"/>
          </a:lnRef>
          <a:fillRef idx="0">
            <a:schemeClr val="accent1"/>
          </a:fillRef>
          <a:effectRef idx="0">
            <a:schemeClr val="accent1"/>
          </a:effectRef>
          <a:fontRef idx="minor">
            <a:schemeClr val="tx1"/>
          </a:fontRef>
        </p:style>
      </p:cxnSp>
      <p:sp>
        <p:nvSpPr>
          <p:cNvPr id="341" name="Rectangle 340"/>
          <p:cNvSpPr>
            <a:spLocks noChangeArrowheads="1"/>
          </p:cNvSpPr>
          <p:nvPr/>
        </p:nvSpPr>
        <p:spPr bwMode="auto">
          <a:xfrm>
            <a:off x="5297079" y="5009773"/>
            <a:ext cx="318365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dirty="0">
                <a:solidFill>
                  <a:srgbClr val="000000"/>
                </a:solidFill>
                <a:latin typeface="Consolas" panose="020B0609020204030204" pitchFamily="49" charset="0"/>
                <a:cs typeface="Consolas" panose="020B0609020204030204" pitchFamily="49" charset="0"/>
              </a:rPr>
              <a:t>dp[i][j]=|0 if X[i]=Y[j]</a:t>
            </a:r>
          </a:p>
          <a:p>
            <a:r>
              <a:rPr lang="en-US" altLang="en-US" sz="1600" dirty="0">
                <a:solidFill>
                  <a:srgbClr val="000000"/>
                </a:solidFill>
                <a:latin typeface="Consolas" panose="020B0609020204030204" pitchFamily="49" charset="0"/>
                <a:cs typeface="Consolas" panose="020B0609020204030204" pitchFamily="49" charset="0"/>
              </a:rPr>
              <a:t>         |1 if X[i]≠Y[j]</a:t>
            </a:r>
          </a:p>
        </p:txBody>
      </p:sp>
      <p:sp>
        <p:nvSpPr>
          <p:cNvPr id="342" name="TextBox 341"/>
          <p:cNvSpPr txBox="1"/>
          <p:nvPr/>
        </p:nvSpPr>
        <p:spPr>
          <a:xfrm>
            <a:off x="5360677" y="5911752"/>
            <a:ext cx="2614411" cy="369332"/>
          </a:xfrm>
          <a:prstGeom prst="rect">
            <a:avLst/>
          </a:prstGeom>
          <a:noFill/>
        </p:spPr>
        <p:txBody>
          <a:bodyPr wrap="square" rtlCol="0">
            <a:spAutoFit/>
          </a:bodyPr>
          <a:lstStyle/>
          <a:p>
            <a:pPr algn="ctr"/>
            <a:r>
              <a:rPr lang="en-US" dirty="0">
                <a:solidFill>
                  <a:srgbClr val="FF0000"/>
                </a:solidFill>
              </a:rPr>
              <a:t>No data dependencies!</a:t>
            </a:r>
          </a:p>
        </p:txBody>
      </p:sp>
      <p:sp>
        <p:nvSpPr>
          <p:cNvPr id="343" name="TextBox 342"/>
          <p:cNvSpPr txBox="1"/>
          <p:nvPr/>
        </p:nvSpPr>
        <p:spPr>
          <a:xfrm>
            <a:off x="945798" y="5808280"/>
            <a:ext cx="3309874" cy="646331"/>
          </a:xfrm>
          <a:prstGeom prst="rect">
            <a:avLst/>
          </a:prstGeom>
          <a:noFill/>
        </p:spPr>
        <p:txBody>
          <a:bodyPr wrap="square" rtlCol="0">
            <a:spAutoFit/>
          </a:bodyPr>
          <a:lstStyle/>
          <a:p>
            <a:pPr algn="ctr"/>
            <a:r>
              <a:rPr lang="en-US" dirty="0">
                <a:solidFill>
                  <a:srgbClr val="FF0000"/>
                </a:solidFill>
              </a:rPr>
              <a:t>Each cell depends on three pre-computed cells!</a:t>
            </a:r>
          </a:p>
        </p:txBody>
      </p:sp>
      <p:sp>
        <p:nvSpPr>
          <p:cNvPr id="348" name="Rectangle 347"/>
          <p:cNvSpPr/>
          <p:nvPr/>
        </p:nvSpPr>
        <p:spPr>
          <a:xfrm>
            <a:off x="1533773" y="1000746"/>
            <a:ext cx="6441315" cy="369332"/>
          </a:xfrm>
          <a:prstGeom prst="rect">
            <a:avLst/>
          </a:prstGeom>
        </p:spPr>
        <p:txBody>
          <a:bodyPr wrap="none">
            <a:spAutoFit/>
          </a:bodyPr>
          <a:lstStyle/>
          <a:p>
            <a:r>
              <a:rPr lang="en-US" dirty="0">
                <a:solidFill>
                  <a:srgbClr val="1F497D"/>
                </a:solidFill>
                <a:effectLst>
                  <a:outerShdw blurRad="38100" dist="38100" dir="2700000" algn="tl">
                    <a:srgbClr val="000000">
                      <a:alpha val="43137"/>
                    </a:srgbClr>
                  </a:outerShdw>
                </a:effectLst>
              </a:rPr>
              <a:t>Needleman-Wunsch                             Neighborhood Map</a:t>
            </a:r>
          </a:p>
        </p:txBody>
      </p:sp>
      <p:sp>
        <p:nvSpPr>
          <p:cNvPr id="5" name="Rectangle 4"/>
          <p:cNvSpPr/>
          <p:nvPr/>
        </p:nvSpPr>
        <p:spPr>
          <a:xfrm>
            <a:off x="6812847" y="5448003"/>
            <a:ext cx="2145173" cy="523220"/>
          </a:xfrm>
          <a:prstGeom prst="rect">
            <a:avLst/>
          </a:prstGeom>
        </p:spPr>
        <p:txBody>
          <a:bodyPr wrap="square">
            <a:spAutoFit/>
          </a:bodyPr>
          <a:lstStyle/>
          <a:p>
            <a:r>
              <a:rPr lang="en-US" sz="1400" dirty="0">
                <a:latin typeface="Consolas" panose="020B0609020204030204" pitchFamily="49" charset="0"/>
                <a:cs typeface="Consolas" panose="020B0609020204030204" pitchFamily="49" charset="0"/>
              </a:rPr>
              <a:t>where    1≤ i ≤ m </a:t>
            </a:r>
          </a:p>
          <a:p>
            <a:r>
              <a:rPr lang="en-US" sz="1400" dirty="0">
                <a:latin typeface="Consolas" panose="020B0609020204030204" pitchFamily="49" charset="0"/>
                <a:cs typeface="Consolas" panose="020B0609020204030204" pitchFamily="49" charset="0"/>
              </a:rPr>
              <a:t>      i-E ≤ j ≤ i+E</a:t>
            </a:r>
          </a:p>
        </p:txBody>
      </p:sp>
      <p:graphicFrame>
        <p:nvGraphicFramePr>
          <p:cNvPr id="19" name="Object 18"/>
          <p:cNvGraphicFramePr>
            <a:graphicFrameLocks noChangeAspect="1"/>
          </p:cNvGraphicFramePr>
          <p:nvPr/>
        </p:nvGraphicFramePr>
        <p:xfrm>
          <a:off x="4540289" y="1260120"/>
          <a:ext cx="3783011" cy="3754664"/>
        </p:xfrm>
        <a:graphic>
          <a:graphicData uri="http://schemas.openxmlformats.org/presentationml/2006/ole">
            <mc:AlternateContent xmlns:mc="http://schemas.openxmlformats.org/markup-compatibility/2006">
              <mc:Choice xmlns:v="urn:schemas-microsoft-com:vml" Requires="v">
                <p:oleObj name="Visio" r:id="rId7" imgW="1349358" imgH="1377950" progId="Visio.Drawing.11">
                  <p:embed/>
                </p:oleObj>
              </mc:Choice>
              <mc:Fallback>
                <p:oleObj name="Visio" r:id="rId7" imgW="1349358" imgH="1377950" progId="Visio.Drawing.11">
                  <p:embed/>
                  <p:pic>
                    <p:nvPicPr>
                      <p:cNvPr id="19" name="Object 18"/>
                      <p:cNvPicPr/>
                      <p:nvPr/>
                    </p:nvPicPr>
                    <p:blipFill>
                      <a:blip r:embed="rId8"/>
                      <a:stretch>
                        <a:fillRect/>
                      </a:stretch>
                    </p:blipFill>
                    <p:spPr>
                      <a:xfrm>
                        <a:off x="4540289" y="1260120"/>
                        <a:ext cx="3783011" cy="3754664"/>
                      </a:xfrm>
                      <a:prstGeom prst="rect">
                        <a:avLst/>
                      </a:prstGeom>
                    </p:spPr>
                  </p:pic>
                </p:oleObj>
              </mc:Fallback>
            </mc:AlternateContent>
          </a:graphicData>
        </a:graphic>
      </p:graphicFrame>
      <p:cxnSp>
        <p:nvCxnSpPr>
          <p:cNvPr id="7" name="Straight Connector 6"/>
          <p:cNvCxnSpPr/>
          <p:nvPr/>
        </p:nvCxnSpPr>
        <p:spPr>
          <a:xfrm flipV="1">
            <a:off x="5004048" y="1837642"/>
            <a:ext cx="439625" cy="367222"/>
          </a:xfrm>
          <a:prstGeom prst="bentConnector3">
            <a:avLst>
              <a:gd name="adj1" fmla="val 101463"/>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Connector 6"/>
          <p:cNvCxnSpPr/>
          <p:nvPr/>
        </p:nvCxnSpPr>
        <p:spPr>
          <a:xfrm flipV="1">
            <a:off x="5140864" y="1866218"/>
            <a:ext cx="655272" cy="338646"/>
          </a:xfrm>
          <a:prstGeom prst="bentConnector3">
            <a:avLst>
              <a:gd name="adj1" fmla="val 10035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326983" y="2035541"/>
            <a:ext cx="283033" cy="276999"/>
          </a:xfrm>
          <a:prstGeom prst="rect">
            <a:avLst/>
          </a:prstGeom>
          <a:solidFill>
            <a:srgbClr val="FFFF00"/>
          </a:solidFill>
        </p:spPr>
        <p:txBody>
          <a:bodyPr wrap="square" rtlCol="0">
            <a:spAutoFit/>
          </a:bodyPr>
          <a:lstStyle/>
          <a:p>
            <a:r>
              <a:rPr lang="en-US" sz="1200" dirty="0"/>
              <a:t>1</a:t>
            </a:r>
          </a:p>
        </p:txBody>
      </p:sp>
      <p:sp>
        <p:nvSpPr>
          <p:cNvPr id="33" name="TextBox 32"/>
          <p:cNvSpPr txBox="1"/>
          <p:nvPr/>
        </p:nvSpPr>
        <p:spPr>
          <a:xfrm>
            <a:off x="5600456" y="2032104"/>
            <a:ext cx="283033" cy="276999"/>
          </a:xfrm>
          <a:prstGeom prst="rect">
            <a:avLst/>
          </a:prstGeom>
          <a:solidFill>
            <a:srgbClr val="E171A4"/>
          </a:solidFill>
        </p:spPr>
        <p:txBody>
          <a:bodyPr wrap="square" rtlCol="0">
            <a:spAutoFit/>
          </a:bodyPr>
          <a:lstStyle/>
          <a:p>
            <a:r>
              <a:rPr lang="en-US" sz="1200" dirty="0"/>
              <a:t>1</a:t>
            </a:r>
          </a:p>
        </p:txBody>
      </p:sp>
      <p:cxnSp>
        <p:nvCxnSpPr>
          <p:cNvPr id="34" name="Straight Connector 6"/>
          <p:cNvCxnSpPr/>
          <p:nvPr/>
        </p:nvCxnSpPr>
        <p:spPr>
          <a:xfrm flipV="1">
            <a:off x="5076056" y="1880506"/>
            <a:ext cx="983341" cy="324358"/>
          </a:xfrm>
          <a:prstGeom prst="bentConnector3">
            <a:avLst>
              <a:gd name="adj1" fmla="val 10007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883489" y="2040593"/>
            <a:ext cx="283033" cy="276999"/>
          </a:xfrm>
          <a:prstGeom prst="rect">
            <a:avLst/>
          </a:prstGeom>
          <a:solidFill>
            <a:srgbClr val="D8478A"/>
          </a:solidFill>
        </p:spPr>
        <p:txBody>
          <a:bodyPr wrap="square" rtlCol="0">
            <a:spAutoFit/>
          </a:bodyPr>
          <a:lstStyle/>
          <a:p>
            <a:r>
              <a:rPr lang="en-US" sz="1200" dirty="0"/>
              <a:t>0</a:t>
            </a:r>
          </a:p>
        </p:txBody>
      </p:sp>
      <p:sp>
        <p:nvSpPr>
          <p:cNvPr id="25" name="Rectangle 24">
            <a:extLst>
              <a:ext uri="{FF2B5EF4-FFF2-40B4-BE49-F238E27FC236}">
                <a16:creationId xmlns:a16="http://schemas.microsoft.com/office/drawing/2014/main" id="{06532EB8-C015-5A43-BB53-6B31D4503323}"/>
              </a:ext>
            </a:extLst>
          </p:cNvPr>
          <p:cNvSpPr/>
          <p:nvPr/>
        </p:nvSpPr>
        <p:spPr>
          <a:xfrm>
            <a:off x="314763" y="3729981"/>
            <a:ext cx="8451051" cy="2651760"/>
          </a:xfrm>
          <a:prstGeom prst="rect">
            <a:avLst/>
          </a:prstGeom>
          <a:solidFill>
            <a:schemeClr val="bg1"/>
          </a:solidFill>
          <a:ln w="19050">
            <a:solidFill>
              <a:srgbClr val="FE0606"/>
            </a:solidFill>
          </a:ln>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black"/>
                </a:solidFill>
                <a:effectLst/>
                <a:uLnTx/>
                <a:uFillTx/>
                <a:latin typeface="Tahoma"/>
                <a:ea typeface="+mn-ea"/>
                <a:cs typeface="+mn-cs"/>
              </a:rPr>
              <a:t>Independent vectors can be processed in parallel using hardware technologies</a:t>
            </a:r>
          </a:p>
        </p:txBody>
      </p:sp>
      <p:pic>
        <p:nvPicPr>
          <p:cNvPr id="26" name="Picture 6" descr="Image result for intel processor chip">
            <a:extLst>
              <a:ext uri="{FF2B5EF4-FFF2-40B4-BE49-F238E27FC236}">
                <a16:creationId xmlns:a16="http://schemas.microsoft.com/office/drawing/2014/main" id="{D252AAED-81E8-F44A-B8C3-A69963AB8C71}"/>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5873263" y="4607319"/>
            <a:ext cx="2121788" cy="154890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Image result for vc709">
            <a:extLst>
              <a:ext uri="{FF2B5EF4-FFF2-40B4-BE49-F238E27FC236}">
                <a16:creationId xmlns:a16="http://schemas.microsoft.com/office/drawing/2014/main" id="{95710DDE-6256-454A-A596-C2B24E5CC857}"/>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991780" y="4702348"/>
            <a:ext cx="2433211" cy="152075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Image result for gpu">
            <a:extLst>
              <a:ext uri="{FF2B5EF4-FFF2-40B4-BE49-F238E27FC236}">
                <a16:creationId xmlns:a16="http://schemas.microsoft.com/office/drawing/2014/main" id="{419C6227-8A2F-A346-8FF4-A2541E88D8B1}"/>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401900" y="4587174"/>
            <a:ext cx="2524322" cy="1751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44078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down)">
                                      <p:cBhvr>
                                        <p:cTn id="25" dur="500"/>
                                        <p:tgtEl>
                                          <p:spTgt spid="33"/>
                                        </p:tgtEl>
                                      </p:cBhvr>
                                    </p:animEffect>
                                  </p:childTnLst>
                                </p:cTn>
                              </p:par>
                            </p:childTnLst>
                          </p:cTn>
                        </p:par>
                        <p:par>
                          <p:cTn id="26" fill="hold">
                            <p:stCondLst>
                              <p:cond delay="1500"/>
                            </p:stCondLst>
                            <p:childTnLst>
                              <p:par>
                                <p:cTn id="27" presetID="22" presetClass="exit" presetSubtype="4" fill="hold" nodeType="afterEffect">
                                  <p:stCondLst>
                                    <p:cond delay="0"/>
                                  </p:stCondLst>
                                  <p:childTnLst>
                                    <p:animEffect transition="out" filter="wipe(down)">
                                      <p:cBhvr>
                                        <p:cTn id="28" dur="500"/>
                                        <p:tgtEl>
                                          <p:spTgt spid="29"/>
                                        </p:tgtEl>
                                      </p:cBhvr>
                                    </p:animEffect>
                                    <p:set>
                                      <p:cBhvr>
                                        <p:cTn id="29" dur="1" fill="hold">
                                          <p:stCondLst>
                                            <p:cond delay="499"/>
                                          </p:stCondLst>
                                        </p:cTn>
                                        <p:tgtEl>
                                          <p:spTgt spid="29"/>
                                        </p:tgtEl>
                                        <p:attrNameLst>
                                          <p:attrName>style.visibility</p:attrName>
                                        </p:attrNameLst>
                                      </p:cBhvr>
                                      <p:to>
                                        <p:strVal val="hidden"/>
                                      </p:to>
                                    </p:se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childTnLst>
                          </p:cTn>
                        </p:par>
                        <p:par>
                          <p:cTn id="34" fill="hold">
                            <p:stCondLst>
                              <p:cond delay="2500"/>
                            </p:stCondLst>
                            <p:childTnLst>
                              <p:par>
                                <p:cTn id="35" presetID="22" presetClass="exit" presetSubtype="4" fill="hold" nodeType="afterEffect">
                                  <p:stCondLst>
                                    <p:cond delay="0"/>
                                  </p:stCondLst>
                                  <p:childTnLst>
                                    <p:animEffect transition="out" filter="wipe(down)">
                                      <p:cBhvr>
                                        <p:cTn id="36" dur="500"/>
                                        <p:tgtEl>
                                          <p:spTgt spid="34"/>
                                        </p:tgtEl>
                                      </p:cBhvr>
                                    </p:animEffect>
                                    <p:set>
                                      <p:cBhvr>
                                        <p:cTn id="37" dur="1" fill="hold">
                                          <p:stCondLst>
                                            <p:cond delay="499"/>
                                          </p:stCondLst>
                                        </p:cTn>
                                        <p:tgtEl>
                                          <p:spTgt spid="34"/>
                                        </p:tgtEl>
                                        <p:attrNameLst>
                                          <p:attrName>style.visibility</p:attrName>
                                        </p:attrNameLst>
                                      </p:cBhvr>
                                      <p:to>
                                        <p:strVal val="hidden"/>
                                      </p:to>
                                    </p:se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down)">
                                      <p:cBhvr>
                                        <p:cTn id="41" dur="500"/>
                                        <p:tgtEl>
                                          <p:spTgt spid="3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41"/>
                                        </p:tgtEl>
                                        <p:attrNameLst>
                                          <p:attrName>style.visibility</p:attrName>
                                        </p:attrNameLst>
                                      </p:cBhvr>
                                      <p:to>
                                        <p:strVal val="visible"/>
                                      </p:to>
                                    </p:set>
                                    <p:animEffect transition="in" filter="wipe(left)">
                                      <p:cBhvr>
                                        <p:cTn id="51" dur="500"/>
                                        <p:tgtEl>
                                          <p:spTgt spid="34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343"/>
                                        </p:tgtEl>
                                        <p:attrNameLst>
                                          <p:attrName>style.visibility</p:attrName>
                                        </p:attrNameLst>
                                      </p:cBhvr>
                                      <p:to>
                                        <p:strVal val="visible"/>
                                      </p:to>
                                    </p:set>
                                    <p:animEffect transition="in" filter="wipe(down)">
                                      <p:cBhvr>
                                        <p:cTn id="59" dur="500"/>
                                        <p:tgtEl>
                                          <p:spTgt spid="343"/>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342"/>
                                        </p:tgtEl>
                                        <p:attrNameLst>
                                          <p:attrName>style.visibility</p:attrName>
                                        </p:attrNameLst>
                                      </p:cBhvr>
                                      <p:to>
                                        <p:strVal val="visible"/>
                                      </p:to>
                                    </p:set>
                                    <p:animEffect transition="in" filter="wipe(down)">
                                      <p:cBhvr>
                                        <p:cTn id="62" dur="500"/>
                                        <p:tgtEl>
                                          <p:spTgt spid="342"/>
                                        </p:tgtEl>
                                      </p:cBhvr>
                                    </p:animEffect>
                                  </p:childTnLst>
                                </p:cTn>
                              </p:par>
                            </p:childTnLst>
                          </p:cTn>
                        </p:par>
                      </p:childTnLst>
                    </p:cTn>
                  </p:par>
                  <p:par>
                    <p:cTn id="63" fill="hold">
                      <p:stCondLst>
                        <p:cond delay="indefinite"/>
                      </p:stCondLst>
                      <p:childTnLst>
                        <p:par>
                          <p:cTn id="64" fill="hold">
                            <p:stCondLst>
                              <p:cond delay="0"/>
                            </p:stCondLst>
                            <p:childTnLst>
                              <p:par>
                                <p:cTn id="65" presetID="26" presetClass="emph" presetSubtype="0" fill="hold" grpId="1" nodeType="clickEffect">
                                  <p:stCondLst>
                                    <p:cond delay="0"/>
                                  </p:stCondLst>
                                  <p:childTnLst>
                                    <p:animEffect transition="out" filter="fade">
                                      <p:cBhvr>
                                        <p:cTn id="66" dur="500" tmFilter="0, 0; .2, .5; .8, .5; 1, 0"/>
                                        <p:tgtEl>
                                          <p:spTgt spid="343"/>
                                        </p:tgtEl>
                                      </p:cBhvr>
                                    </p:animEffect>
                                    <p:animScale>
                                      <p:cBhvr>
                                        <p:cTn id="67" dur="250" autoRev="1" fill="hold"/>
                                        <p:tgtEl>
                                          <p:spTgt spid="343"/>
                                        </p:tgtEl>
                                      </p:cBhvr>
                                      <p:by x="105000" y="105000"/>
                                    </p:animScale>
                                  </p:childTnLst>
                                </p:cTn>
                              </p:par>
                              <p:par>
                                <p:cTn id="68" presetID="26" presetClass="emph" presetSubtype="0" fill="hold" grpId="1" nodeType="withEffect">
                                  <p:stCondLst>
                                    <p:cond delay="0"/>
                                  </p:stCondLst>
                                  <p:childTnLst>
                                    <p:animEffect transition="out" filter="fade">
                                      <p:cBhvr>
                                        <p:cTn id="69" dur="500" tmFilter="0, 0; .2, .5; .8, .5; 1, 0"/>
                                        <p:tgtEl>
                                          <p:spTgt spid="342"/>
                                        </p:tgtEl>
                                      </p:cBhvr>
                                    </p:animEffect>
                                    <p:animScale>
                                      <p:cBhvr>
                                        <p:cTn id="70" dur="250" autoRev="1" fill="hold"/>
                                        <p:tgtEl>
                                          <p:spTgt spid="342"/>
                                        </p:tgtEl>
                                      </p:cBhvr>
                                      <p:by x="105000" y="105000"/>
                                    </p:animScale>
                                  </p:childTnLst>
                                </p:cTn>
                              </p:par>
                            </p:childTnLst>
                          </p:cTn>
                        </p:par>
                      </p:childTnLst>
                    </p:cTn>
                  </p:par>
                  <p:par>
                    <p:cTn id="71" fill="hold">
                      <p:stCondLst>
                        <p:cond delay="indefinite"/>
                      </p:stCondLst>
                      <p:childTnLst>
                        <p:par>
                          <p:cTn id="72" fill="hold">
                            <p:stCondLst>
                              <p:cond delay="0"/>
                            </p:stCondLst>
                            <p:childTnLst>
                              <p:par>
                                <p:cTn id="73" presetID="9" presetClass="entr" presetSubtype="0"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dissolve">
                                      <p:cBhvr>
                                        <p:cTn id="75" dur="500"/>
                                        <p:tgtEl>
                                          <p:spTgt spid="25"/>
                                        </p:tgtEl>
                                      </p:cBhvr>
                                    </p:animEffect>
                                  </p:childTnLst>
                                </p:cTn>
                              </p:par>
                              <p:par>
                                <p:cTn id="76" presetID="9" presetClass="entr" presetSubtype="0" fill="hold"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dissolve">
                                      <p:cBhvr>
                                        <p:cTn id="78" dur="500"/>
                                        <p:tgtEl>
                                          <p:spTgt spid="26"/>
                                        </p:tgtEl>
                                      </p:cBhvr>
                                    </p:animEffect>
                                  </p:childTnLst>
                                </p:cTn>
                              </p:par>
                              <p:par>
                                <p:cTn id="79" presetID="9" presetClass="entr" presetSubtype="0"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dissolve">
                                      <p:cBhvr>
                                        <p:cTn id="81" dur="500"/>
                                        <p:tgtEl>
                                          <p:spTgt spid="27"/>
                                        </p:tgtEl>
                                      </p:cBhvr>
                                    </p:animEffect>
                                  </p:childTnLst>
                                </p:cTn>
                              </p:par>
                              <p:par>
                                <p:cTn id="82" presetID="9" presetClass="entr" presetSubtype="0" fill="hold"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dissolve">
                                      <p:cBhvr>
                                        <p:cTn id="8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1" grpId="0"/>
      <p:bldP spid="342" grpId="0"/>
      <p:bldP spid="342" grpId="1"/>
      <p:bldP spid="343" grpId="0"/>
      <p:bldP spid="343" grpId="1"/>
      <p:bldP spid="5" grpId="0"/>
      <p:bldP spid="16" grpId="0" animBg="1"/>
      <p:bldP spid="33" grpId="0" animBg="1"/>
      <p:bldP spid="37"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Title 4">
            <a:extLst>
              <a:ext uri="{FF2B5EF4-FFF2-40B4-BE49-F238E27FC236}">
                <a16:creationId xmlns:a16="http://schemas.microsoft.com/office/drawing/2014/main" id="{2D6E322B-1333-5647-85A1-8292CBEA8131}"/>
              </a:ext>
            </a:extLst>
          </p:cNvPr>
          <p:cNvSpPr>
            <a:spLocks noGrp="1" noChangeArrowheads="1"/>
          </p:cNvSpPr>
          <p:nvPr>
            <p:ph type="ctrTitle"/>
          </p:nvPr>
        </p:nvSpPr>
        <p:spPr/>
        <p:txBody>
          <a:bodyPr/>
          <a:lstStyle/>
          <a:p>
            <a:r>
              <a:rPr lang="en-US" altLang="en-US" dirty="0">
                <a:ea typeface="ＭＳ Ｐゴシック" panose="020B0600070205080204" pitchFamily="34" charset="-128"/>
              </a:rPr>
              <a:t>Hardware Architecture</a:t>
            </a:r>
          </a:p>
        </p:txBody>
      </p:sp>
      <p:sp>
        <p:nvSpPr>
          <p:cNvPr id="416770" name="Subtitle 5">
            <a:extLst>
              <a:ext uri="{FF2B5EF4-FFF2-40B4-BE49-F238E27FC236}">
                <a16:creationId xmlns:a16="http://schemas.microsoft.com/office/drawing/2014/main" id="{F6FDC6A1-A28F-104C-8DDD-A4BE5C41AC04}"/>
              </a:ext>
            </a:extLst>
          </p:cNvPr>
          <p:cNvSpPr>
            <a:spLocks noGrp="1" noChangeArrowheads="1"/>
          </p:cNvSpPr>
          <p:nvPr>
            <p:ph type="subTitle" idx="1"/>
          </p:nvPr>
        </p:nvSpPr>
        <p:spPr/>
        <p:txBody>
          <a:bodyPr/>
          <a:lstStyle/>
          <a:p>
            <a:endParaRPr lang="en-US" altLang="en-US" dirty="0">
              <a:ea typeface="ＭＳ Ｐゴシック" panose="020B0600070205080204" pitchFamily="34" charset="-128"/>
            </a:endParaRPr>
          </a:p>
        </p:txBody>
      </p:sp>
      <p:sp>
        <p:nvSpPr>
          <p:cNvPr id="416771" name="Slide Number Placeholder 3">
            <a:extLst>
              <a:ext uri="{FF2B5EF4-FFF2-40B4-BE49-F238E27FC236}">
                <a16:creationId xmlns:a16="http://schemas.microsoft.com/office/drawing/2014/main" id="{FA05780F-900C-D24A-90E4-3CE4211CB42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651A014-54A1-3E49-8B94-E3F8FC1E000E}"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6381823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p:cNvGraphicFramePr>
            <a:graphicFrameLocks noChangeAspect="1"/>
          </p:cNvGraphicFramePr>
          <p:nvPr/>
        </p:nvGraphicFramePr>
        <p:xfrm>
          <a:off x="-1481" y="1636494"/>
          <a:ext cx="9148550" cy="4699786"/>
        </p:xfrm>
        <a:graphic>
          <a:graphicData uri="http://schemas.openxmlformats.org/presentationml/2006/ole">
            <mc:AlternateContent xmlns:mc="http://schemas.openxmlformats.org/markup-compatibility/2006">
              <mc:Choice xmlns:v="urn:schemas-microsoft-com:vml" Requires="v">
                <p:oleObj name="Visio" r:id="rId3" imgW="7926832" imgH="4072725" progId="Visio.Drawing.11">
                  <p:embed/>
                </p:oleObj>
              </mc:Choice>
              <mc:Fallback>
                <p:oleObj name="Visio" r:id="rId3" imgW="7926832" imgH="4072725" progId="Visio.Drawing.11">
                  <p:embed/>
                  <p:pic>
                    <p:nvPicPr>
                      <p:cNvPr id="9" name="Object 8"/>
                      <p:cNvPicPr/>
                      <p:nvPr/>
                    </p:nvPicPr>
                    <p:blipFill>
                      <a:blip r:embed="rId4"/>
                      <a:stretch>
                        <a:fillRect/>
                      </a:stretch>
                    </p:blipFill>
                    <p:spPr>
                      <a:xfrm>
                        <a:off x="-1481" y="1636494"/>
                        <a:ext cx="9148550" cy="4699786"/>
                      </a:xfrm>
                      <a:prstGeom prst="rect">
                        <a:avLst/>
                      </a:prstGeom>
                    </p:spPr>
                  </p:pic>
                </p:oleObj>
              </mc:Fallback>
            </mc:AlternateContent>
          </a:graphicData>
        </a:graphic>
      </p:graphicFrame>
      <p:sp>
        <p:nvSpPr>
          <p:cNvPr id="14" name="Rectangle 13"/>
          <p:cNvSpPr/>
          <p:nvPr/>
        </p:nvSpPr>
        <p:spPr>
          <a:xfrm>
            <a:off x="-240977" y="1354510"/>
            <a:ext cx="9627541" cy="4997858"/>
          </a:xfrm>
          <a:prstGeom prst="rect">
            <a:avLst/>
          </a:prstGeom>
          <a:solidFill>
            <a:schemeClr val="bg1">
              <a:alpha val="80000"/>
            </a:schemeClr>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p:sp>
        <p:nvSpPr>
          <p:cNvPr id="2" name="Title 1"/>
          <p:cNvSpPr>
            <a:spLocks noGrp="1"/>
          </p:cNvSpPr>
          <p:nvPr>
            <p:ph type="title"/>
          </p:nvPr>
        </p:nvSpPr>
        <p:spPr/>
        <p:txBody>
          <a:bodyPr/>
          <a:lstStyle/>
          <a:p>
            <a:r>
              <a:rPr lang="en-US" dirty="0"/>
              <a:t>GateKeeper Walkthrough (cont’d)</a:t>
            </a:r>
          </a:p>
        </p:txBody>
      </p:sp>
      <p:sp>
        <p:nvSpPr>
          <p:cNvPr id="3" name="Slide Number Placeholder 2"/>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8A7077-2B78-4FB5-8F56-24239751AEF0}"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altLang="en-US" sz="1600" b="0" i="0" u="none" strike="noStrike" kern="1200" cap="none" spc="0" normalizeH="0" baseline="0" noProof="0" dirty="0">
              <a:ln>
                <a:noFill/>
              </a:ln>
              <a:solidFill>
                <a:prstClr val="black"/>
              </a:solidFill>
              <a:effectLst/>
              <a:uLnTx/>
              <a:uFillTx/>
              <a:latin typeface="Garamond" pitchFamily="18" charset="0"/>
              <a:ea typeface="+mn-ea"/>
              <a:cs typeface="+mn-cs"/>
            </a:endParaRPr>
          </a:p>
        </p:txBody>
      </p:sp>
      <p:graphicFrame>
        <p:nvGraphicFramePr>
          <p:cNvPr id="4" name="Diagram 3"/>
          <p:cNvGraphicFramePr/>
          <p:nvPr>
            <p:extLst>
              <p:ext uri="{D42A27DB-BD31-4B8C-83A1-F6EECF244321}">
                <p14:modId xmlns:p14="http://schemas.microsoft.com/office/powerpoint/2010/main" val="605479064"/>
              </p:ext>
            </p:extLst>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0" name="Line Callout 2 (Border and Accent Bar) 9"/>
          <p:cNvSpPr/>
          <p:nvPr/>
        </p:nvSpPr>
        <p:spPr>
          <a:xfrm>
            <a:off x="2060716" y="2862326"/>
            <a:ext cx="6036365" cy="3474720"/>
          </a:xfrm>
          <a:prstGeom prst="accentBorderCallout2">
            <a:avLst>
              <a:gd name="adj1" fmla="val 12079"/>
              <a:gd name="adj2" fmla="val -2186"/>
              <a:gd name="adj3" fmla="val 12339"/>
              <a:gd name="adj4" fmla="val -7682"/>
              <a:gd name="adj5" fmla="val -38520"/>
              <a:gd name="adj6" fmla="val -7777"/>
            </a:avLst>
          </a:prstGeom>
          <a:solidFill>
            <a:schemeClr val="bg1"/>
          </a:solidFill>
          <a:ln w="38100">
            <a:solidFill>
              <a:srgbClr val="3DBF22"/>
            </a:solidFill>
            <a:headEnd type="oval" w="med" len="med"/>
            <a:tailEnd type="oval" w="med" len="med"/>
          </a:ln>
          <a:effectLst>
            <a:outerShdw blurRad="50800" dist="38100" dir="2700000" algn="tl" rotWithShape="0">
              <a:prstClr val="black">
                <a:alpha val="40000"/>
              </a:prstClr>
            </a:outerShdw>
          </a:effectLst>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p:sp>
        <p:nvSpPr>
          <p:cNvPr id="11" name="TextBox 10"/>
          <p:cNvSpPr txBox="1"/>
          <p:nvPr/>
        </p:nvSpPr>
        <p:spPr>
          <a:xfrm>
            <a:off x="2253212" y="5779687"/>
            <a:ext cx="5632174"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Tahoma"/>
                <a:ea typeface="+mn-ea"/>
                <a:cs typeface="+mn-cs"/>
              </a:rPr>
              <a:t>(2E+1)*(ReadLength) 5-input LUT. </a:t>
            </a:r>
          </a:p>
        </p:txBody>
      </p:sp>
      <p:pic>
        <p:nvPicPr>
          <p:cNvPr id="12" name="Picture 3"/>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2073970" y="2848482"/>
            <a:ext cx="5990659" cy="283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Callout 2 (Border and Accent Bar) 4"/>
          <p:cNvSpPr/>
          <p:nvPr/>
        </p:nvSpPr>
        <p:spPr>
          <a:xfrm>
            <a:off x="523458" y="1659321"/>
            <a:ext cx="4777412" cy="1005840"/>
          </a:xfrm>
          <a:prstGeom prst="accentBorderCallout2">
            <a:avLst>
              <a:gd name="adj1" fmla="val 20068"/>
              <a:gd name="adj2" fmla="val -2536"/>
              <a:gd name="adj3" fmla="val 18750"/>
              <a:gd name="adj4" fmla="val -7181"/>
              <a:gd name="adj5" fmla="val -15978"/>
              <a:gd name="adj6" fmla="val -7004"/>
            </a:avLst>
          </a:prstGeom>
          <a:solidFill>
            <a:schemeClr val="bg1"/>
          </a:solidFill>
          <a:ln w="38100">
            <a:solidFill>
              <a:srgbClr val="2B92AD"/>
            </a:solidFill>
            <a:headEnd type="oval" w="med" len="med"/>
            <a:tailEnd type="oval" w="med" len="med"/>
          </a:ln>
          <a:effectLst>
            <a:outerShdw blurRad="50800" dist="38100" dir="2700000" algn="tl" rotWithShape="0">
              <a:prstClr val="black">
                <a:alpha val="40000"/>
              </a:prstClr>
            </a:outerShdw>
          </a:effectLst>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p:sp>
        <p:nvSpPr>
          <p:cNvPr id="6" name="TextBox 5"/>
          <p:cNvSpPr txBox="1"/>
          <p:nvPr/>
        </p:nvSpPr>
        <p:spPr>
          <a:xfrm>
            <a:off x="523456" y="1700480"/>
            <a:ext cx="4882719" cy="92333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Tahoma"/>
                <a:ea typeface="+mn-ea"/>
                <a:cs typeface="+mn-cs"/>
              </a:rPr>
              <a:t>E right-shift registers (length=ReadLength)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Tahoma"/>
                <a:ea typeface="+mn-ea"/>
                <a:cs typeface="+mn-cs"/>
              </a:rPr>
              <a:t>E left-shift registers (length=ReadLength)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Tahoma"/>
                <a:ea typeface="+mn-ea"/>
                <a:cs typeface="+mn-cs"/>
              </a:rPr>
              <a:t>(2E+1) * (ReadLength) 2-XOR operations.</a:t>
            </a:r>
          </a:p>
        </p:txBody>
      </p:sp>
      <p:sp>
        <p:nvSpPr>
          <p:cNvPr id="15" name="Line Callout 2 (Border and Accent Bar) 14"/>
          <p:cNvSpPr/>
          <p:nvPr/>
        </p:nvSpPr>
        <p:spPr>
          <a:xfrm>
            <a:off x="5618922" y="1546679"/>
            <a:ext cx="3405810" cy="1188720"/>
          </a:xfrm>
          <a:prstGeom prst="accentBorderCallout2">
            <a:avLst>
              <a:gd name="adj1" fmla="val 20068"/>
              <a:gd name="adj2" fmla="val -3362"/>
              <a:gd name="adj3" fmla="val 18750"/>
              <a:gd name="adj4" fmla="val -7181"/>
              <a:gd name="adj5" fmla="val -3715"/>
              <a:gd name="adj6" fmla="val -7004"/>
            </a:avLst>
          </a:prstGeom>
          <a:solidFill>
            <a:schemeClr val="bg1"/>
          </a:solidFill>
          <a:ln w="38100">
            <a:solidFill>
              <a:srgbClr val="D1701F"/>
            </a:solidFill>
            <a:headEnd type="oval" w="med" len="med"/>
            <a:tailEnd type="oval" w="med" len="med"/>
          </a:ln>
          <a:effectLst>
            <a:outerShdw blurRad="50800" dist="38100" dir="2700000" algn="tl" rotWithShape="0">
              <a:prstClr val="black">
                <a:alpha val="40000"/>
              </a:prstClr>
            </a:outerShdw>
          </a:effectLst>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mc:AlternateContent xmlns:mc="http://schemas.openxmlformats.org/markup-compatibility/2006" xmlns:a14="http://schemas.microsoft.com/office/drawing/2010/main">
        <mc:Choice Requires="a14">
          <p:sp>
            <p:nvSpPr>
              <p:cNvPr id="16" name="TextBox 15"/>
              <p:cNvSpPr txBox="1"/>
              <p:nvPr/>
            </p:nvSpPr>
            <p:spPr>
              <a:xfrm>
                <a:off x="5658681" y="1548082"/>
                <a:ext cx="3366051" cy="1200329"/>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Tahoma"/>
                    <a:ea typeface="+mn-ea"/>
                    <a:cs typeface="+mn-cs"/>
                  </a:rPr>
                  <a:t>(2E)*(ReadLength) 2-AND operations.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Tahoma"/>
                    <a:ea typeface="+mn-ea"/>
                    <a:cs typeface="+mn-cs"/>
                  </a:rPr>
                  <a:t>(ReadLength/4) 5-input LUT.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14:m>
                  <m:oMath xmlns:m="http://schemas.openxmlformats.org/officeDocument/2006/math">
                    <m:sSub>
                      <m:sSubPr>
                        <m:ctrlPr>
                          <a:rPr kumimoji="0" lang="en-US" sz="1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r>
                          <a:rPr kumimoji="0" lang="en-US" sz="1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𝑙𝑜𝑔</m:t>
                        </m:r>
                      </m:e>
                      <m:sub>
                        <m:r>
                          <a:rPr kumimoji="0" lang="en-US" sz="1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sub>
                    </m:sSub>
                  </m:oMath>
                </a14:m>
                <a:r>
                  <a:rPr kumimoji="0" lang="en-US" sz="1800" b="0" i="0" u="none" strike="noStrike" kern="1200" cap="none" spc="0" normalizeH="0" baseline="0" noProof="0" dirty="0">
                    <a:ln>
                      <a:noFill/>
                    </a:ln>
                    <a:solidFill>
                      <a:prstClr val="black"/>
                    </a:solidFill>
                    <a:effectLst/>
                    <a:uLnTx/>
                    <a:uFillTx/>
                    <a:latin typeface="Tahoma"/>
                    <a:ea typeface="+mn-ea"/>
                    <a:cs typeface="+mn-cs"/>
                  </a:rPr>
                  <a:t>ReadLength-bit counter.</a:t>
                </a:r>
              </a:p>
            </p:txBody>
          </p:sp>
        </mc:Choice>
        <mc:Fallback xmlns="">
          <p:sp>
            <p:nvSpPr>
              <p:cNvPr id="16" name="TextBox 15"/>
              <p:cNvSpPr txBox="1">
                <a:spLocks noRot="1" noChangeAspect="1" noMove="1" noResize="1" noEditPoints="1" noAdjustHandles="1" noChangeArrowheads="1" noChangeShapeType="1" noTextEdit="1"/>
              </p:cNvSpPr>
              <p:nvPr/>
            </p:nvSpPr>
            <p:spPr>
              <a:xfrm>
                <a:off x="5658681" y="1548082"/>
                <a:ext cx="3366051" cy="1200329"/>
              </a:xfrm>
              <a:prstGeom prst="rect">
                <a:avLst/>
              </a:prstGeom>
              <a:blipFill>
                <a:blip r:embed="rId12"/>
                <a:stretch>
                  <a:fillRect l="-1128" t="-2105" r="-752" b="-6316"/>
                </a:stretch>
              </a:blipFill>
            </p:spPr>
            <p:txBody>
              <a:bodyPr/>
              <a:lstStyle/>
              <a:p>
                <a:r>
                  <a:rPr lang="en-US">
                    <a:noFill/>
                  </a:rPr>
                  <a:t> </a:t>
                </a:r>
              </a:p>
            </p:txBody>
          </p:sp>
        </mc:Fallback>
      </mc:AlternateContent>
      <p:sp>
        <p:nvSpPr>
          <p:cNvPr id="7" name="TextBox 6"/>
          <p:cNvSpPr txBox="1"/>
          <p:nvPr/>
        </p:nvSpPr>
        <p:spPr>
          <a:xfrm>
            <a:off x="6084168" y="3271026"/>
            <a:ext cx="2058311" cy="830997"/>
          </a:xfrm>
          <a:prstGeom prst="rect">
            <a:avLst/>
          </a:prstGeom>
          <a:solidFill>
            <a:srgbClr val="FF0000"/>
          </a:solidFill>
        </p:spPr>
        <p:txBody>
          <a:bodyPr wrap="square" rtlCol="0">
            <a:spAutoFit/>
          </a:bodyPr>
          <a:lstStyle/>
          <a:p>
            <a:r>
              <a:rPr lang="en-US" sz="4800" dirty="0">
                <a:solidFill>
                  <a:schemeClr val="bg1"/>
                </a:solidFill>
              </a:rPr>
              <a:t>10</a:t>
            </a:r>
            <a:r>
              <a:rPr lang="en-US" sz="4800" b="1" u="sng" dirty="0">
                <a:solidFill>
                  <a:schemeClr val="bg1"/>
                </a:solidFill>
                <a:effectLst>
                  <a:outerShdw blurRad="38100" dist="38100" dir="2700000" algn="tl">
                    <a:srgbClr val="000000">
                      <a:alpha val="43137"/>
                    </a:srgbClr>
                  </a:outerShdw>
                </a:effectLst>
              </a:rPr>
              <a:t>0</a:t>
            </a:r>
            <a:r>
              <a:rPr lang="en-US" sz="4800" dirty="0">
                <a:solidFill>
                  <a:schemeClr val="bg1"/>
                </a:solidFill>
              </a:rPr>
              <a:t>1X</a:t>
            </a:r>
          </a:p>
        </p:txBody>
      </p:sp>
      <p:sp>
        <p:nvSpPr>
          <p:cNvPr id="18" name="TextBox 17"/>
          <p:cNvSpPr txBox="1"/>
          <p:nvPr/>
        </p:nvSpPr>
        <p:spPr>
          <a:xfrm>
            <a:off x="6084168" y="4279846"/>
            <a:ext cx="2058311" cy="830997"/>
          </a:xfrm>
          <a:prstGeom prst="rect">
            <a:avLst/>
          </a:prstGeom>
          <a:solidFill>
            <a:srgbClr val="FF0000"/>
          </a:solidFill>
        </p:spPr>
        <p:txBody>
          <a:bodyPr wrap="square" rtlCol="0">
            <a:spAutoFit/>
          </a:bodyPr>
          <a:lstStyle/>
          <a:p>
            <a:r>
              <a:rPr lang="en-US" sz="4800" dirty="0">
                <a:solidFill>
                  <a:schemeClr val="bg1"/>
                </a:solidFill>
              </a:rPr>
              <a:t>X1</a:t>
            </a:r>
            <a:r>
              <a:rPr lang="en-US" sz="4800" b="1" u="sng" dirty="0">
                <a:solidFill>
                  <a:schemeClr val="bg1"/>
                </a:solidFill>
                <a:effectLst>
                  <a:outerShdw blurRad="38100" dist="38100" dir="2700000" algn="tl">
                    <a:srgbClr val="000000">
                      <a:alpha val="43137"/>
                    </a:srgbClr>
                  </a:outerShdw>
                </a:effectLst>
              </a:rPr>
              <a:t>0</a:t>
            </a:r>
            <a:r>
              <a:rPr lang="en-US" sz="4800" dirty="0">
                <a:solidFill>
                  <a:schemeClr val="bg1"/>
                </a:solidFill>
              </a:rPr>
              <a:t>01</a:t>
            </a:r>
          </a:p>
        </p:txBody>
      </p:sp>
    </p:spTree>
    <p:extLst>
      <p:ext uri="{BB962C8B-B14F-4D97-AF65-F5344CB8AC3E}">
        <p14:creationId xmlns:p14="http://schemas.microsoft.com/office/powerpoint/2010/main" val="2703914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22" presetClass="entr" presetSubtype="1"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
                                            <p:bg/>
                                          </p:spTgt>
                                        </p:tgtEl>
                                        <p:attrNameLst>
                                          <p:attrName>style.visibility</p:attrName>
                                        </p:attrNameLst>
                                      </p:cBhvr>
                                      <p:to>
                                        <p:strVal val="visible"/>
                                      </p:to>
                                    </p:set>
                                    <p:animEffect transition="in" filter="wipe(left)">
                                      <p:cBhvr>
                                        <p:cTn id="26" dur="500"/>
                                        <p:tgtEl>
                                          <p:spTgt spid="7">
                                            <p:bg/>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Effect transition="in" filter="wipe(left)">
                                      <p:cBhvr>
                                        <p:cTn id="31" dur="500"/>
                                        <p:tgtEl>
                                          <p:spTgt spid="7">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8">
                                            <p:bg/>
                                          </p:spTgt>
                                        </p:tgtEl>
                                        <p:attrNameLst>
                                          <p:attrName>style.visibility</p:attrName>
                                        </p:attrNameLst>
                                      </p:cBhvr>
                                      <p:to>
                                        <p:strVal val="visible"/>
                                      </p:to>
                                    </p:set>
                                    <p:animEffect transition="in" filter="wipe(left)">
                                      <p:cBhvr>
                                        <p:cTn id="36" dur="500"/>
                                        <p:tgtEl>
                                          <p:spTgt spid="18">
                                            <p:bg/>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8">
                                            <p:txEl>
                                              <p:pRg st="0" end="0"/>
                                            </p:txEl>
                                          </p:spTgt>
                                        </p:tgtEl>
                                        <p:attrNameLst>
                                          <p:attrName>style.visibility</p:attrName>
                                        </p:attrNameLst>
                                      </p:cBhvr>
                                      <p:to>
                                        <p:strVal val="visible"/>
                                      </p:to>
                                    </p:set>
                                    <p:animEffect transition="in" filter="wipe(left)">
                                      <p:cBhvr>
                                        <p:cTn id="41" dur="500"/>
                                        <p:tgtEl>
                                          <p:spTgt spid="18">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down)">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5" grpId="0" animBg="1"/>
      <p:bldP spid="6" grpId="0"/>
      <p:bldP spid="15" grpId="0" animBg="1"/>
      <p:bldP spid="16" grpId="0"/>
      <p:bldP spid="7" grpId="0" build="p" animBg="1"/>
      <p:bldP spid="18"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9657D-4A02-284C-B1D5-C387038754F1}"/>
              </a:ext>
            </a:extLst>
          </p:cNvPr>
          <p:cNvSpPr>
            <a:spLocks noGrp="1"/>
          </p:cNvSpPr>
          <p:nvPr>
            <p:ph type="title"/>
          </p:nvPr>
        </p:nvSpPr>
        <p:spPr/>
        <p:txBody>
          <a:bodyPr/>
          <a:lstStyle/>
          <a:p>
            <a:r>
              <a:rPr lang="en-US" dirty="0"/>
              <a:t>Virtex-7 FPGA Layout </a:t>
            </a:r>
          </a:p>
        </p:txBody>
      </p:sp>
      <p:sp>
        <p:nvSpPr>
          <p:cNvPr id="4" name="Slide Number Placeholder 3">
            <a:extLst>
              <a:ext uri="{FF2B5EF4-FFF2-40B4-BE49-F238E27FC236}">
                <a16:creationId xmlns:a16="http://schemas.microsoft.com/office/drawing/2014/main" id="{065465B7-B9ED-6C4C-8B9F-7E31932A5AAF}"/>
              </a:ext>
            </a:extLst>
          </p:cNvPr>
          <p:cNvSpPr>
            <a:spLocks noGrp="1"/>
          </p:cNvSpPr>
          <p:nvPr>
            <p:ph type="sldNum" sz="quarter" idx="11"/>
          </p:nvPr>
        </p:nvSpPr>
        <p:spPr/>
        <p:txBody>
          <a:bodyPr/>
          <a:lstStyle/>
          <a:p>
            <a:pPr>
              <a:defRPr/>
            </a:pPr>
            <a:fld id="{43CF7A15-8D90-1445-BE37-F18227DCF408}" type="slidenum">
              <a:rPr lang="en-US" altLang="en-US" smtClean="0"/>
              <a:pPr>
                <a:defRPr/>
              </a:pPr>
              <a:t>23</a:t>
            </a:fld>
            <a:endParaRPr lang="en-US" altLang="en-US" dirty="0"/>
          </a:p>
        </p:txBody>
      </p:sp>
      <p:pic>
        <p:nvPicPr>
          <p:cNvPr id="5" name="Picture 4">
            <a:extLst>
              <a:ext uri="{FF2B5EF4-FFF2-40B4-BE49-F238E27FC236}">
                <a16:creationId xmlns:a16="http://schemas.microsoft.com/office/drawing/2014/main" id="{8B1CC855-0E06-B748-B8DC-01341F5745C1}"/>
              </a:ext>
            </a:extLst>
          </p:cNvPr>
          <p:cNvPicPr>
            <a:picLocks noChangeAspect="1"/>
          </p:cNvPicPr>
          <p:nvPr/>
        </p:nvPicPr>
        <p:blipFill rotWithShape="1">
          <a:blip r:embed="rId2">
            <a:extLst>
              <a:ext uri="{28A0092B-C50C-407E-A947-70E740481C1C}">
                <a14:useLocalDpi xmlns:a14="http://schemas.microsoft.com/office/drawing/2010/main" val="0"/>
              </a:ext>
            </a:extLst>
          </a:blip>
          <a:srcRect l="20753" b="20016"/>
          <a:stretch/>
        </p:blipFill>
        <p:spPr>
          <a:xfrm>
            <a:off x="3568403" y="1295400"/>
            <a:ext cx="4203997" cy="3939362"/>
          </a:xfrm>
          <a:prstGeom prst="rect">
            <a:avLst/>
          </a:prstGeom>
        </p:spPr>
      </p:pic>
      <p:pic>
        <p:nvPicPr>
          <p:cNvPr id="6" name="Picture 5">
            <a:extLst>
              <a:ext uri="{FF2B5EF4-FFF2-40B4-BE49-F238E27FC236}">
                <a16:creationId xmlns:a16="http://schemas.microsoft.com/office/drawing/2014/main" id="{48E02E65-D37E-D74E-9212-660D71D2BB03}"/>
              </a:ext>
            </a:extLst>
          </p:cNvPr>
          <p:cNvPicPr>
            <a:picLocks noChangeAspect="1"/>
          </p:cNvPicPr>
          <p:nvPr/>
        </p:nvPicPr>
        <p:blipFill rotWithShape="1">
          <a:blip r:embed="rId2">
            <a:extLst>
              <a:ext uri="{28A0092B-C50C-407E-A947-70E740481C1C}">
                <a14:useLocalDpi xmlns:a14="http://schemas.microsoft.com/office/drawing/2010/main" val="0"/>
              </a:ext>
            </a:extLst>
          </a:blip>
          <a:srcRect l="33037" t="81999" r="33926"/>
          <a:stretch/>
        </p:blipFill>
        <p:spPr>
          <a:xfrm>
            <a:off x="1023257" y="3170076"/>
            <a:ext cx="1752600" cy="886600"/>
          </a:xfrm>
          <a:prstGeom prst="rect">
            <a:avLst/>
          </a:prstGeom>
        </p:spPr>
      </p:pic>
      <p:pic>
        <p:nvPicPr>
          <p:cNvPr id="7" name="Picture 6">
            <a:extLst>
              <a:ext uri="{FF2B5EF4-FFF2-40B4-BE49-F238E27FC236}">
                <a16:creationId xmlns:a16="http://schemas.microsoft.com/office/drawing/2014/main" id="{7D13C1B3-9991-984F-B7B8-7113A7DDA222}"/>
              </a:ext>
            </a:extLst>
          </p:cNvPr>
          <p:cNvPicPr>
            <a:picLocks noChangeAspect="1"/>
          </p:cNvPicPr>
          <p:nvPr/>
        </p:nvPicPr>
        <p:blipFill rotWithShape="1">
          <a:blip r:embed="rId2">
            <a:extLst>
              <a:ext uri="{28A0092B-C50C-407E-A947-70E740481C1C}">
                <a14:useLocalDpi xmlns:a14="http://schemas.microsoft.com/office/drawing/2010/main" val="0"/>
              </a:ext>
            </a:extLst>
          </a:blip>
          <a:srcRect t="82000" r="66963" b="-774"/>
          <a:stretch/>
        </p:blipFill>
        <p:spPr>
          <a:xfrm>
            <a:off x="1023257" y="2276862"/>
            <a:ext cx="1752600" cy="924700"/>
          </a:xfrm>
          <a:prstGeom prst="rect">
            <a:avLst/>
          </a:prstGeom>
        </p:spPr>
      </p:pic>
      <p:pic>
        <p:nvPicPr>
          <p:cNvPr id="8" name="Picture 7">
            <a:extLst>
              <a:ext uri="{FF2B5EF4-FFF2-40B4-BE49-F238E27FC236}">
                <a16:creationId xmlns:a16="http://schemas.microsoft.com/office/drawing/2014/main" id="{EB1486A6-574A-004F-ABAD-F900F9C4BD1B}"/>
              </a:ext>
            </a:extLst>
          </p:cNvPr>
          <p:cNvPicPr>
            <a:picLocks noChangeAspect="1"/>
          </p:cNvPicPr>
          <p:nvPr/>
        </p:nvPicPr>
        <p:blipFill rotWithShape="1">
          <a:blip r:embed="rId2">
            <a:extLst>
              <a:ext uri="{28A0092B-C50C-407E-A947-70E740481C1C}">
                <a14:useLocalDpi xmlns:a14="http://schemas.microsoft.com/office/drawing/2010/main" val="0"/>
              </a:ext>
            </a:extLst>
          </a:blip>
          <a:srcRect l="66718" t="81999" r="245"/>
          <a:stretch/>
        </p:blipFill>
        <p:spPr>
          <a:xfrm>
            <a:off x="1023257" y="4029462"/>
            <a:ext cx="1752600" cy="886600"/>
          </a:xfrm>
          <a:prstGeom prst="rect">
            <a:avLst/>
          </a:prstGeom>
        </p:spPr>
      </p:pic>
      <p:sp>
        <p:nvSpPr>
          <p:cNvPr id="9" name="Rectangle 8">
            <a:extLst>
              <a:ext uri="{FF2B5EF4-FFF2-40B4-BE49-F238E27FC236}">
                <a16:creationId xmlns:a16="http://schemas.microsoft.com/office/drawing/2014/main" id="{E2DADE31-10A6-6F47-8DAB-08AB1726ED1E}"/>
              </a:ext>
            </a:extLst>
          </p:cNvPr>
          <p:cNvSpPr/>
          <p:nvPr/>
        </p:nvSpPr>
        <p:spPr>
          <a:xfrm>
            <a:off x="321129" y="5492531"/>
            <a:ext cx="8534400" cy="646331"/>
          </a:xfrm>
          <a:prstGeom prst="rect">
            <a:avLst/>
          </a:prstGeom>
        </p:spPr>
        <p:txBody>
          <a:bodyPr wrap="square">
            <a:spAutoFit/>
          </a:bodyPr>
          <a:lstStyle/>
          <a:p>
            <a:r>
              <a:rPr lang="en-US" dirty="0">
                <a:solidFill>
                  <a:srgbClr val="0432FF"/>
                </a:solidFill>
              </a:rPr>
              <a:t>Configurable logic blocks (CLBs) are the main logic resources for implementing sequential as well as combinatorial circuits</a:t>
            </a:r>
          </a:p>
        </p:txBody>
      </p:sp>
      <p:sp>
        <p:nvSpPr>
          <p:cNvPr id="10" name="Rectangle 9">
            <a:extLst>
              <a:ext uri="{FF2B5EF4-FFF2-40B4-BE49-F238E27FC236}">
                <a16:creationId xmlns:a16="http://schemas.microsoft.com/office/drawing/2014/main" id="{DFF3B784-8896-F94D-B2FD-5C1FE920DF05}"/>
              </a:ext>
            </a:extLst>
          </p:cNvPr>
          <p:cNvSpPr/>
          <p:nvPr/>
        </p:nvSpPr>
        <p:spPr>
          <a:xfrm>
            <a:off x="489856" y="6435109"/>
            <a:ext cx="7511143" cy="338554"/>
          </a:xfrm>
          <a:prstGeom prst="rect">
            <a:avLst/>
          </a:prstGeom>
        </p:spPr>
        <p:txBody>
          <a:bodyPr wrap="square">
            <a:spAutoFit/>
          </a:bodyPr>
          <a:lstStyle/>
          <a:p>
            <a:r>
              <a:rPr lang="en-US" sz="1600" dirty="0"/>
              <a:t>“</a:t>
            </a:r>
            <a:r>
              <a:rPr lang="en-US" sz="1600" dirty="0">
                <a:hlinkClick r:id="rId3"/>
              </a:rPr>
              <a:t>7 Series FPGAs Configurable Logic Block</a:t>
            </a:r>
            <a:r>
              <a:rPr lang="en-US" sz="1600" dirty="0"/>
              <a:t>”, User Guide, Xilinx 2016</a:t>
            </a:r>
          </a:p>
        </p:txBody>
      </p:sp>
    </p:spTree>
    <p:extLst>
      <p:ext uri="{BB962C8B-B14F-4D97-AF65-F5344CB8AC3E}">
        <p14:creationId xmlns:p14="http://schemas.microsoft.com/office/powerpoint/2010/main" val="357294847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59AF7-AAFF-C840-BF3E-EB7370A75FCF}"/>
              </a:ext>
            </a:extLst>
          </p:cNvPr>
          <p:cNvSpPr>
            <a:spLocks noGrp="1"/>
          </p:cNvSpPr>
          <p:nvPr>
            <p:ph type="title"/>
          </p:nvPr>
        </p:nvSpPr>
        <p:spPr/>
        <p:txBody>
          <a:bodyPr/>
          <a:lstStyle/>
          <a:p>
            <a:r>
              <a:rPr lang="en-US" dirty="0"/>
              <a:t>Virtex-7 FPGA Layout </a:t>
            </a:r>
          </a:p>
        </p:txBody>
      </p:sp>
      <p:sp>
        <p:nvSpPr>
          <p:cNvPr id="4" name="Slide Number Placeholder 3">
            <a:extLst>
              <a:ext uri="{FF2B5EF4-FFF2-40B4-BE49-F238E27FC236}">
                <a16:creationId xmlns:a16="http://schemas.microsoft.com/office/drawing/2014/main" id="{35E48C3E-3F51-C147-8390-D1EC03FBC91E}"/>
              </a:ext>
            </a:extLst>
          </p:cNvPr>
          <p:cNvSpPr>
            <a:spLocks noGrp="1"/>
          </p:cNvSpPr>
          <p:nvPr>
            <p:ph type="sldNum" sz="quarter" idx="11"/>
          </p:nvPr>
        </p:nvSpPr>
        <p:spPr/>
        <p:txBody>
          <a:bodyPr/>
          <a:lstStyle/>
          <a:p>
            <a:pPr>
              <a:defRPr/>
            </a:pPr>
            <a:fld id="{43CF7A15-8D90-1445-BE37-F18227DCF408}" type="slidenum">
              <a:rPr lang="en-US" altLang="en-US" smtClean="0"/>
              <a:pPr>
                <a:defRPr/>
              </a:pPr>
              <a:t>24</a:t>
            </a:fld>
            <a:endParaRPr lang="en-US" altLang="en-US" dirty="0"/>
          </a:p>
        </p:txBody>
      </p:sp>
      <p:pic>
        <p:nvPicPr>
          <p:cNvPr id="11" name="Picture 10">
            <a:extLst>
              <a:ext uri="{FF2B5EF4-FFF2-40B4-BE49-F238E27FC236}">
                <a16:creationId xmlns:a16="http://schemas.microsoft.com/office/drawing/2014/main" id="{1C189B56-BDD9-3443-ACE3-407B466720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5224467"/>
            <a:ext cx="6235212" cy="1087402"/>
          </a:xfrm>
          <a:prstGeom prst="rect">
            <a:avLst/>
          </a:prstGeom>
        </p:spPr>
      </p:pic>
      <p:pic>
        <p:nvPicPr>
          <p:cNvPr id="13" name="Picture 12">
            <a:extLst>
              <a:ext uri="{FF2B5EF4-FFF2-40B4-BE49-F238E27FC236}">
                <a16:creationId xmlns:a16="http://schemas.microsoft.com/office/drawing/2014/main" id="{141EE93A-5840-6742-BCFC-2FB90378C5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302" y="993864"/>
            <a:ext cx="3553698" cy="3243718"/>
          </a:xfrm>
          <a:prstGeom prst="rect">
            <a:avLst/>
          </a:prstGeom>
        </p:spPr>
      </p:pic>
      <p:pic>
        <p:nvPicPr>
          <p:cNvPr id="15" name="Picture 14">
            <a:extLst>
              <a:ext uri="{FF2B5EF4-FFF2-40B4-BE49-F238E27FC236}">
                <a16:creationId xmlns:a16="http://schemas.microsoft.com/office/drawing/2014/main" id="{341CEA36-E644-7F4C-BD28-BAFF7D7A0C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1903" y="953853"/>
            <a:ext cx="3132297" cy="4064000"/>
          </a:xfrm>
          <a:prstGeom prst="rect">
            <a:avLst/>
          </a:prstGeom>
        </p:spPr>
      </p:pic>
      <p:sp>
        <p:nvSpPr>
          <p:cNvPr id="18" name="Rectangle 17">
            <a:extLst>
              <a:ext uri="{FF2B5EF4-FFF2-40B4-BE49-F238E27FC236}">
                <a16:creationId xmlns:a16="http://schemas.microsoft.com/office/drawing/2014/main" id="{B6D40948-1BB9-5644-A1AD-E064C8446030}"/>
              </a:ext>
            </a:extLst>
          </p:cNvPr>
          <p:cNvSpPr/>
          <p:nvPr/>
        </p:nvSpPr>
        <p:spPr>
          <a:xfrm>
            <a:off x="6656925" y="1723025"/>
            <a:ext cx="2487075" cy="2031325"/>
          </a:xfrm>
          <a:prstGeom prst="rect">
            <a:avLst/>
          </a:prstGeom>
          <a:solidFill>
            <a:schemeClr val="bg1"/>
          </a:solidFill>
        </p:spPr>
        <p:txBody>
          <a:bodyPr wrap="square">
            <a:spAutoFit/>
          </a:bodyPr>
          <a:lstStyle/>
          <a:p>
            <a:r>
              <a:rPr lang="en-US" dirty="0"/>
              <a:t>The LUTs in 7 series FPGAs can be configured as either a </a:t>
            </a:r>
            <a:r>
              <a:rPr lang="en-US" dirty="0">
                <a:solidFill>
                  <a:srgbClr val="FF0000"/>
                </a:solidFill>
              </a:rPr>
              <a:t>6-input LUT</a:t>
            </a:r>
            <a:r>
              <a:rPr lang="en-US" dirty="0"/>
              <a:t> with one output, or as </a:t>
            </a:r>
            <a:r>
              <a:rPr lang="en-US" dirty="0">
                <a:solidFill>
                  <a:srgbClr val="FF0000"/>
                </a:solidFill>
              </a:rPr>
              <a:t>two 5-input LUTs</a:t>
            </a:r>
            <a:r>
              <a:rPr lang="en-US" dirty="0"/>
              <a:t> with separate outputs</a:t>
            </a:r>
          </a:p>
        </p:txBody>
      </p:sp>
      <p:sp>
        <p:nvSpPr>
          <p:cNvPr id="19" name="Rectangle 18">
            <a:extLst>
              <a:ext uri="{FF2B5EF4-FFF2-40B4-BE49-F238E27FC236}">
                <a16:creationId xmlns:a16="http://schemas.microsoft.com/office/drawing/2014/main" id="{06F7748D-36C6-CD42-BFF9-1463703EA591}"/>
              </a:ext>
            </a:extLst>
          </p:cNvPr>
          <p:cNvSpPr/>
          <p:nvPr/>
        </p:nvSpPr>
        <p:spPr>
          <a:xfrm>
            <a:off x="489856" y="6435109"/>
            <a:ext cx="7511143" cy="338554"/>
          </a:xfrm>
          <a:prstGeom prst="rect">
            <a:avLst/>
          </a:prstGeom>
        </p:spPr>
        <p:txBody>
          <a:bodyPr wrap="square">
            <a:spAutoFit/>
          </a:bodyPr>
          <a:lstStyle/>
          <a:p>
            <a:r>
              <a:rPr lang="en-US" sz="1600" dirty="0"/>
              <a:t>“</a:t>
            </a:r>
            <a:r>
              <a:rPr lang="en-US" sz="1600" dirty="0">
                <a:hlinkClick r:id="rId5"/>
              </a:rPr>
              <a:t>7 Series FPGAs Configurable Logic Block</a:t>
            </a:r>
            <a:r>
              <a:rPr lang="en-US" sz="1600" dirty="0"/>
              <a:t>”, User Guide, Xilinx 2016</a:t>
            </a:r>
          </a:p>
        </p:txBody>
      </p:sp>
    </p:spTree>
    <p:extLst>
      <p:ext uri="{BB962C8B-B14F-4D97-AF65-F5344CB8AC3E}">
        <p14:creationId xmlns:p14="http://schemas.microsoft.com/office/powerpoint/2010/main" val="293088812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Title 4">
            <a:extLst>
              <a:ext uri="{FF2B5EF4-FFF2-40B4-BE49-F238E27FC236}">
                <a16:creationId xmlns:a16="http://schemas.microsoft.com/office/drawing/2014/main" id="{2D6E322B-1333-5647-85A1-8292CBEA8131}"/>
              </a:ext>
            </a:extLst>
          </p:cNvPr>
          <p:cNvSpPr>
            <a:spLocks noGrp="1" noChangeArrowheads="1"/>
          </p:cNvSpPr>
          <p:nvPr>
            <p:ph type="ctrTitle"/>
          </p:nvPr>
        </p:nvSpPr>
        <p:spPr/>
        <p:txBody>
          <a:bodyPr/>
          <a:lstStyle/>
          <a:p>
            <a:r>
              <a:rPr lang="en-US" altLang="en-US" dirty="0">
                <a:ea typeface="ＭＳ Ｐゴシック" panose="020B0600070205080204" pitchFamily="34" charset="-128"/>
              </a:rPr>
              <a:t>Key Results: </a:t>
            </a:r>
            <a:br>
              <a:rPr lang="en-US" altLang="en-US" dirty="0">
                <a:ea typeface="ＭＳ Ｐゴシック" panose="020B0600070205080204" pitchFamily="34" charset="-128"/>
              </a:rPr>
            </a:br>
            <a:r>
              <a:rPr lang="en-US" altLang="en-US" dirty="0">
                <a:ea typeface="ＭＳ Ｐゴシック" panose="020B0600070205080204" pitchFamily="34" charset="-128"/>
              </a:rPr>
              <a:t>Methodology and Evaluation</a:t>
            </a:r>
          </a:p>
        </p:txBody>
      </p:sp>
      <p:sp>
        <p:nvSpPr>
          <p:cNvPr id="416770" name="Subtitle 5">
            <a:extLst>
              <a:ext uri="{FF2B5EF4-FFF2-40B4-BE49-F238E27FC236}">
                <a16:creationId xmlns:a16="http://schemas.microsoft.com/office/drawing/2014/main" id="{F6FDC6A1-A28F-104C-8DDD-A4BE5C41AC04}"/>
              </a:ext>
            </a:extLst>
          </p:cNvPr>
          <p:cNvSpPr>
            <a:spLocks noGrp="1" noChangeArrowheads="1"/>
          </p:cNvSpPr>
          <p:nvPr>
            <p:ph type="subTitle" idx="1"/>
          </p:nvPr>
        </p:nvSpPr>
        <p:spPr/>
        <p:txBody>
          <a:bodyPr/>
          <a:lstStyle/>
          <a:p>
            <a:endParaRPr lang="en-US" altLang="en-US" dirty="0">
              <a:ea typeface="ＭＳ Ｐゴシック" panose="020B0600070205080204" pitchFamily="34" charset="-128"/>
            </a:endParaRPr>
          </a:p>
        </p:txBody>
      </p:sp>
      <p:sp>
        <p:nvSpPr>
          <p:cNvPr id="416771" name="Slide Number Placeholder 3">
            <a:extLst>
              <a:ext uri="{FF2B5EF4-FFF2-40B4-BE49-F238E27FC236}">
                <a16:creationId xmlns:a16="http://schemas.microsoft.com/office/drawing/2014/main" id="{FA05780F-900C-D24A-90E4-3CE4211CB42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651A014-54A1-3E49-8B94-E3F8FC1E000E}"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343106564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BF723-01CE-7B4C-A1A9-95F7CFEBC272}"/>
              </a:ext>
            </a:extLst>
          </p:cNvPr>
          <p:cNvSpPr>
            <a:spLocks noGrp="1"/>
          </p:cNvSpPr>
          <p:nvPr>
            <p:ph type="title"/>
          </p:nvPr>
        </p:nvSpPr>
        <p:spPr/>
        <p:txBody>
          <a:bodyPr/>
          <a:lstStyle/>
          <a:p>
            <a:r>
              <a:rPr lang="en-US" dirty="0"/>
              <a:t>Methodology</a:t>
            </a:r>
          </a:p>
        </p:txBody>
      </p:sp>
      <p:sp>
        <p:nvSpPr>
          <p:cNvPr id="3" name="Content Placeholder 2">
            <a:extLst>
              <a:ext uri="{FF2B5EF4-FFF2-40B4-BE49-F238E27FC236}">
                <a16:creationId xmlns:a16="http://schemas.microsoft.com/office/drawing/2014/main" id="{0938248E-A2AA-CD47-B105-2B7A9407419C}"/>
              </a:ext>
            </a:extLst>
          </p:cNvPr>
          <p:cNvSpPr>
            <a:spLocks noGrp="1"/>
          </p:cNvSpPr>
          <p:nvPr>
            <p:ph idx="1"/>
          </p:nvPr>
        </p:nvSpPr>
        <p:spPr>
          <a:xfrm>
            <a:off x="228600" y="1066800"/>
            <a:ext cx="8610600" cy="5181600"/>
          </a:xfrm>
        </p:spPr>
        <p:txBody>
          <a:bodyPr/>
          <a:lstStyle/>
          <a:p>
            <a:r>
              <a:rPr lang="en-US" dirty="0"/>
              <a:t>System setup:</a:t>
            </a:r>
          </a:p>
          <a:p>
            <a:pPr lvl="1"/>
            <a:r>
              <a:rPr lang="en-US" dirty="0"/>
              <a:t>3.6 GHz Intel i7-3820 (supports only </a:t>
            </a:r>
            <a:r>
              <a:rPr lang="en-US" dirty="0">
                <a:solidFill>
                  <a:srgbClr val="0432FF"/>
                </a:solidFill>
              </a:rPr>
              <a:t>PCIe 2.0</a:t>
            </a:r>
            <a:r>
              <a:rPr lang="en-US" dirty="0"/>
              <a:t>)</a:t>
            </a:r>
          </a:p>
          <a:p>
            <a:pPr lvl="1"/>
            <a:r>
              <a:rPr lang="en-US" dirty="0">
                <a:solidFill>
                  <a:srgbClr val="FF0000"/>
                </a:solidFill>
              </a:rPr>
              <a:t>Xilinx VC709 </a:t>
            </a:r>
            <a:r>
              <a:rPr lang="en-US" dirty="0"/>
              <a:t>(</a:t>
            </a:r>
            <a:r>
              <a:rPr lang="en-US" dirty="0">
                <a:solidFill>
                  <a:srgbClr val="0432FF"/>
                </a:solidFill>
              </a:rPr>
              <a:t>~$5000</a:t>
            </a:r>
            <a:r>
              <a:rPr lang="en-US" dirty="0"/>
              <a:t>)</a:t>
            </a:r>
          </a:p>
          <a:p>
            <a:pPr lvl="2"/>
            <a:r>
              <a:rPr lang="en-US" dirty="0"/>
              <a:t>Architecture implementation using </a:t>
            </a:r>
            <a:r>
              <a:rPr lang="en-US" dirty="0">
                <a:solidFill>
                  <a:srgbClr val="0432FF"/>
                </a:solidFill>
              </a:rPr>
              <a:t>Vivado 2014.4 </a:t>
            </a:r>
            <a:r>
              <a:rPr lang="en-US" dirty="0"/>
              <a:t>in Verilog</a:t>
            </a:r>
          </a:p>
          <a:p>
            <a:pPr lvl="2"/>
            <a:r>
              <a:rPr lang="en-US" dirty="0">
                <a:solidFill>
                  <a:srgbClr val="0432FF"/>
                </a:solidFill>
              </a:rPr>
              <a:t>RIFFA 2.2 </a:t>
            </a:r>
            <a:r>
              <a:rPr lang="en-US" dirty="0"/>
              <a:t>to perform Host-FPGA PCIe communication</a:t>
            </a:r>
          </a:p>
          <a:p>
            <a:endParaRPr lang="en-US" dirty="0"/>
          </a:p>
          <a:p>
            <a:endParaRPr lang="en-US" dirty="0"/>
          </a:p>
          <a:p>
            <a:endParaRPr lang="en-US" dirty="0"/>
          </a:p>
          <a:p>
            <a:endParaRPr lang="en-US" dirty="0"/>
          </a:p>
          <a:p>
            <a:r>
              <a:rPr lang="en-US" dirty="0"/>
              <a:t>Evaluated dataset:</a:t>
            </a:r>
          </a:p>
          <a:p>
            <a:pPr lvl="1"/>
            <a:r>
              <a:rPr lang="en-US" dirty="0">
                <a:solidFill>
                  <a:srgbClr val="0432FF"/>
                </a:solidFill>
              </a:rPr>
              <a:t>Real</a:t>
            </a:r>
            <a:r>
              <a:rPr lang="en-US" dirty="0"/>
              <a:t> sequencing read set (</a:t>
            </a:r>
            <a:r>
              <a:rPr lang="en-US" dirty="0">
                <a:latin typeface="Courier New" panose="02070309020205020404" pitchFamily="49" charset="0"/>
                <a:cs typeface="Courier New" panose="02070309020205020404" pitchFamily="49" charset="0"/>
              </a:rPr>
              <a:t>ERR240727_1.fastq</a:t>
            </a:r>
            <a:r>
              <a:rPr lang="en-US" dirty="0"/>
              <a:t>)</a:t>
            </a:r>
          </a:p>
          <a:p>
            <a:pPr lvl="1"/>
            <a:r>
              <a:rPr lang="en-US" dirty="0"/>
              <a:t>Five </a:t>
            </a:r>
            <a:r>
              <a:rPr lang="en-US" dirty="0">
                <a:solidFill>
                  <a:srgbClr val="0432FF"/>
                </a:solidFill>
              </a:rPr>
              <a:t>simulated</a:t>
            </a:r>
            <a:r>
              <a:rPr lang="en-US" dirty="0"/>
              <a:t> read sets of 100 bp and 300 bp long Illumina-like reads with different type and number of edits.</a:t>
            </a:r>
          </a:p>
          <a:p>
            <a:endParaRPr lang="en-US" dirty="0"/>
          </a:p>
        </p:txBody>
      </p:sp>
      <p:sp>
        <p:nvSpPr>
          <p:cNvPr id="4" name="Slide Number Placeholder 3">
            <a:extLst>
              <a:ext uri="{FF2B5EF4-FFF2-40B4-BE49-F238E27FC236}">
                <a16:creationId xmlns:a16="http://schemas.microsoft.com/office/drawing/2014/main" id="{B0D83721-B604-5843-8096-3EE5E9BEC935}"/>
              </a:ext>
            </a:extLst>
          </p:cNvPr>
          <p:cNvSpPr>
            <a:spLocks noGrp="1"/>
          </p:cNvSpPr>
          <p:nvPr>
            <p:ph type="sldNum" sz="quarter" idx="11"/>
          </p:nvPr>
        </p:nvSpPr>
        <p:spPr/>
        <p:txBody>
          <a:bodyPr/>
          <a:lstStyle/>
          <a:p>
            <a:pPr>
              <a:defRPr/>
            </a:pPr>
            <a:fld id="{43CF7A15-8D90-1445-BE37-F18227DCF408}" type="slidenum">
              <a:rPr lang="en-US" altLang="en-US" smtClean="0"/>
              <a:pPr>
                <a:defRPr/>
              </a:pPr>
              <a:t>26</a:t>
            </a:fld>
            <a:endParaRPr lang="en-US" altLang="en-US" dirty="0"/>
          </a:p>
        </p:txBody>
      </p:sp>
      <p:pic>
        <p:nvPicPr>
          <p:cNvPr id="8" name="Picture 7">
            <a:extLst>
              <a:ext uri="{FF2B5EF4-FFF2-40B4-BE49-F238E27FC236}">
                <a16:creationId xmlns:a16="http://schemas.microsoft.com/office/drawing/2014/main" id="{B79B4346-0F62-F249-A924-6B63BBB7880D}"/>
              </a:ext>
            </a:extLst>
          </p:cNvPr>
          <p:cNvPicPr>
            <a:picLocks noChangeAspect="1"/>
          </p:cNvPicPr>
          <p:nvPr/>
        </p:nvPicPr>
        <p:blipFill rotWithShape="1">
          <a:blip r:embed="rId2"/>
          <a:srcRect t="6066" b="9005"/>
          <a:stretch/>
        </p:blipFill>
        <p:spPr>
          <a:xfrm>
            <a:off x="3962400" y="3048000"/>
            <a:ext cx="4687434" cy="2133600"/>
          </a:xfrm>
          <a:prstGeom prst="rect">
            <a:avLst/>
          </a:prstGeom>
        </p:spPr>
      </p:pic>
    </p:spTree>
    <p:extLst>
      <p:ext uri="{BB962C8B-B14F-4D97-AF65-F5344CB8AC3E}">
        <p14:creationId xmlns:p14="http://schemas.microsoft.com/office/powerpoint/2010/main" val="247392988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D96CB-80CC-7C45-B906-BFEB7AC413B3}"/>
              </a:ext>
            </a:extLst>
          </p:cNvPr>
          <p:cNvSpPr>
            <a:spLocks noGrp="1"/>
          </p:cNvSpPr>
          <p:nvPr>
            <p:ph type="title"/>
          </p:nvPr>
        </p:nvSpPr>
        <p:spPr/>
        <p:txBody>
          <a:bodyPr/>
          <a:lstStyle/>
          <a:p>
            <a:r>
              <a:rPr lang="en-US" dirty="0"/>
              <a:t>Prior Work on Pre-Alignment Filtering</a:t>
            </a:r>
          </a:p>
        </p:txBody>
      </p:sp>
      <p:sp>
        <p:nvSpPr>
          <p:cNvPr id="3" name="Content Placeholder 2">
            <a:extLst>
              <a:ext uri="{FF2B5EF4-FFF2-40B4-BE49-F238E27FC236}">
                <a16:creationId xmlns:a16="http://schemas.microsoft.com/office/drawing/2014/main" id="{B5EB3F5A-90AA-CD46-9D48-9E94DCB15909}"/>
              </a:ext>
            </a:extLst>
          </p:cNvPr>
          <p:cNvSpPr>
            <a:spLocks noGrp="1"/>
          </p:cNvSpPr>
          <p:nvPr>
            <p:ph idx="1"/>
          </p:nvPr>
        </p:nvSpPr>
        <p:spPr/>
        <p:txBody>
          <a:bodyPr/>
          <a:lstStyle/>
          <a:p>
            <a:r>
              <a:rPr lang="en-US" dirty="0">
                <a:solidFill>
                  <a:srgbClr val="0432FF"/>
                </a:solidFill>
              </a:rPr>
              <a:t>Adjacency Filter </a:t>
            </a:r>
            <a:r>
              <a:rPr lang="en-US" dirty="0"/>
              <a:t>(</a:t>
            </a:r>
            <a:r>
              <a:rPr lang="en-US" i="1" dirty="0"/>
              <a:t>BMC Genomics, 2013</a:t>
            </a:r>
            <a:r>
              <a:rPr lang="en-US" dirty="0"/>
              <a:t>)</a:t>
            </a:r>
          </a:p>
          <a:p>
            <a:pPr lvl="1"/>
            <a:r>
              <a:rPr lang="en-US" dirty="0">
                <a:solidFill>
                  <a:srgbClr val="FF0000"/>
                </a:solidFill>
              </a:rPr>
              <a:t>Slow</a:t>
            </a:r>
          </a:p>
          <a:p>
            <a:pPr lvl="1"/>
            <a:r>
              <a:rPr lang="en-US" dirty="0"/>
              <a:t>Accepts a </a:t>
            </a:r>
            <a:r>
              <a:rPr lang="en-US" dirty="0">
                <a:solidFill>
                  <a:srgbClr val="FF0000"/>
                </a:solidFill>
              </a:rPr>
              <a:t>large</a:t>
            </a:r>
            <a:r>
              <a:rPr lang="en-US" dirty="0"/>
              <a:t> number of </a:t>
            </a:r>
            <a:r>
              <a:rPr lang="en-US" dirty="0">
                <a:solidFill>
                  <a:srgbClr val="FF0000"/>
                </a:solidFill>
              </a:rPr>
              <a:t>dissimilar</a:t>
            </a:r>
            <a:r>
              <a:rPr lang="en-US" dirty="0"/>
              <a:t> sequences.</a:t>
            </a:r>
          </a:p>
          <a:p>
            <a:pPr lvl="1"/>
            <a:endParaRPr lang="en-US" dirty="0"/>
          </a:p>
          <a:p>
            <a:r>
              <a:rPr lang="en-US" dirty="0">
                <a:solidFill>
                  <a:srgbClr val="0432FF"/>
                </a:solidFill>
              </a:rPr>
              <a:t>Shifted Hamming Distance </a:t>
            </a:r>
            <a:r>
              <a:rPr lang="en-US" dirty="0"/>
              <a:t>(SHD) (</a:t>
            </a:r>
            <a:r>
              <a:rPr lang="en-US" i="1" dirty="0"/>
              <a:t>Bioinformatics, 2015</a:t>
            </a:r>
            <a:r>
              <a:rPr lang="en-US" dirty="0"/>
              <a:t>)</a:t>
            </a:r>
          </a:p>
          <a:p>
            <a:pPr lvl="1"/>
            <a:r>
              <a:rPr lang="en-US" dirty="0"/>
              <a:t>It requires the </a:t>
            </a:r>
            <a:r>
              <a:rPr lang="en-US" dirty="0">
                <a:solidFill>
                  <a:srgbClr val="FF0000"/>
                </a:solidFill>
              </a:rPr>
              <a:t>same</a:t>
            </a:r>
            <a:r>
              <a:rPr lang="en-US" dirty="0"/>
              <a:t> execution time as the Adjacency Filter</a:t>
            </a:r>
          </a:p>
          <a:p>
            <a:pPr lvl="1"/>
            <a:r>
              <a:rPr lang="en-US" dirty="0"/>
              <a:t>It accepts 4X </a:t>
            </a:r>
            <a:r>
              <a:rPr lang="en-US" dirty="0">
                <a:solidFill>
                  <a:srgbClr val="FF0000"/>
                </a:solidFill>
              </a:rPr>
              <a:t>fewer</a:t>
            </a:r>
            <a:r>
              <a:rPr lang="en-US" dirty="0"/>
              <a:t> </a:t>
            </a:r>
            <a:r>
              <a:rPr lang="en-US" dirty="0">
                <a:solidFill>
                  <a:srgbClr val="FF0000"/>
                </a:solidFill>
              </a:rPr>
              <a:t>dissimilar</a:t>
            </a:r>
            <a:r>
              <a:rPr lang="en-US" dirty="0"/>
              <a:t> sequences compared to the Adjacency Filter.</a:t>
            </a:r>
          </a:p>
          <a:p>
            <a:pPr lvl="1"/>
            <a:r>
              <a:rPr lang="en-US" dirty="0"/>
              <a:t>It suffers from a limited sequence length (≤ 128 bp)</a:t>
            </a:r>
          </a:p>
        </p:txBody>
      </p:sp>
      <p:sp>
        <p:nvSpPr>
          <p:cNvPr id="4" name="Slide Number Placeholder 3">
            <a:extLst>
              <a:ext uri="{FF2B5EF4-FFF2-40B4-BE49-F238E27FC236}">
                <a16:creationId xmlns:a16="http://schemas.microsoft.com/office/drawing/2014/main" id="{7C32D4AC-3028-5242-B5E6-33C6FBF9EC69}"/>
              </a:ext>
            </a:extLst>
          </p:cNvPr>
          <p:cNvSpPr>
            <a:spLocks noGrp="1"/>
          </p:cNvSpPr>
          <p:nvPr>
            <p:ph type="sldNum" sz="quarter" idx="11"/>
          </p:nvPr>
        </p:nvSpPr>
        <p:spPr/>
        <p:txBody>
          <a:bodyPr/>
          <a:lstStyle/>
          <a:p>
            <a:pPr>
              <a:defRPr/>
            </a:pPr>
            <a:fld id="{43CF7A15-8D90-1445-BE37-F18227DCF408}" type="slidenum">
              <a:rPr lang="en-US" altLang="en-US" smtClean="0"/>
              <a:pPr>
                <a:defRPr/>
              </a:pPr>
              <a:t>27</a:t>
            </a:fld>
            <a:endParaRPr lang="en-US" altLang="en-US" dirty="0"/>
          </a:p>
        </p:txBody>
      </p:sp>
    </p:spTree>
    <p:extLst>
      <p:ext uri="{BB962C8B-B14F-4D97-AF65-F5344CB8AC3E}">
        <p14:creationId xmlns:p14="http://schemas.microsoft.com/office/powerpoint/2010/main" val="360756699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8A83B4-546C-0F44-9116-0C9439E2C70D}"/>
              </a:ext>
            </a:extLst>
          </p:cNvPr>
          <p:cNvSpPr>
            <a:spLocks noGrp="1"/>
          </p:cNvSpPr>
          <p:nvPr>
            <p:ph type="title"/>
          </p:nvPr>
        </p:nvSpPr>
        <p:spPr/>
        <p:txBody>
          <a:bodyPr/>
          <a:lstStyle/>
          <a:p>
            <a:r>
              <a:rPr lang="en-US" dirty="0"/>
              <a:t>VC709 Resource Utilization</a:t>
            </a:r>
          </a:p>
        </p:txBody>
      </p:sp>
      <p:sp>
        <p:nvSpPr>
          <p:cNvPr id="10" name="Content Placeholder 9">
            <a:extLst>
              <a:ext uri="{FF2B5EF4-FFF2-40B4-BE49-F238E27FC236}">
                <a16:creationId xmlns:a16="http://schemas.microsoft.com/office/drawing/2014/main" id="{10341CB3-9159-4BD2-BA61-F5C9750914F1}"/>
              </a:ext>
            </a:extLst>
          </p:cNvPr>
          <p:cNvSpPr>
            <a:spLocks noGrp="1"/>
          </p:cNvSpPr>
          <p:nvPr>
            <p:ph idx="1"/>
          </p:nvPr>
        </p:nvSpPr>
        <p:spPr>
          <a:xfrm>
            <a:off x="76200" y="990600"/>
            <a:ext cx="9144000" cy="5181600"/>
          </a:xfrm>
        </p:spPr>
        <p:txBody>
          <a:bodyPr>
            <a:normAutofit/>
          </a:bodyPr>
          <a:lstStyle/>
          <a:p>
            <a:pPr marL="0" indent="0">
              <a:buNone/>
            </a:pPr>
            <a:r>
              <a:rPr lang="en-US" sz="2200" b="1" dirty="0"/>
              <a:t>Theoretically:</a:t>
            </a:r>
          </a:p>
          <a:p>
            <a:r>
              <a:rPr lang="en-US" sz="2200" dirty="0"/>
              <a:t>Up to </a:t>
            </a:r>
            <a:r>
              <a:rPr lang="en-US" sz="2200" dirty="0">
                <a:solidFill>
                  <a:srgbClr val="0432FF"/>
                </a:solidFill>
              </a:rPr>
              <a:t>140 GateKeeper Processing cores </a:t>
            </a:r>
            <a:r>
              <a:rPr lang="en-US" sz="2200" dirty="0"/>
              <a:t>on a single FPGA (E=5, 100bp)</a:t>
            </a:r>
          </a:p>
          <a:p>
            <a:r>
              <a:rPr lang="en-US" sz="2200" dirty="0"/>
              <a:t>BUT </a:t>
            </a:r>
            <a:r>
              <a:rPr lang="en-US" sz="2200" dirty="0">
                <a:solidFill>
                  <a:srgbClr val="0432FF"/>
                </a:solidFill>
              </a:rPr>
              <a:t>bottlenecked</a:t>
            </a:r>
            <a:r>
              <a:rPr lang="en-US" sz="2200" dirty="0"/>
              <a:t> by PCIe bandwidth</a:t>
            </a:r>
          </a:p>
          <a:p>
            <a:r>
              <a:rPr lang="en-US" sz="2200" dirty="0">
                <a:solidFill>
                  <a:srgbClr val="0432FF"/>
                </a:solidFill>
              </a:rPr>
              <a:t>Small area allows integration</a:t>
            </a:r>
            <a:r>
              <a:rPr lang="en-US" sz="2200" dirty="0"/>
              <a:t> into FPGAs already inside of sequencers</a:t>
            </a:r>
          </a:p>
        </p:txBody>
      </p:sp>
      <p:pic>
        <p:nvPicPr>
          <p:cNvPr id="6" name="Content Placeholder 5" descr="A screenshot of a cell phone&#10;&#10;Description automatically generated">
            <a:extLst>
              <a:ext uri="{FF2B5EF4-FFF2-40B4-BE49-F238E27FC236}">
                <a16:creationId xmlns:a16="http://schemas.microsoft.com/office/drawing/2014/main" id="{8EA686DF-4E58-B244-8AF4-944E389EA379}"/>
              </a:ext>
            </a:extLst>
          </p:cNvPr>
          <p:cNvPicPr>
            <a:picLocks noChangeAspect="1"/>
          </p:cNvPicPr>
          <p:nvPr/>
        </p:nvPicPr>
        <p:blipFill>
          <a:blip r:embed="rId2"/>
          <a:stretch>
            <a:fillRect/>
          </a:stretch>
        </p:blipFill>
        <p:spPr>
          <a:xfrm>
            <a:off x="1509416" y="3048000"/>
            <a:ext cx="6125169" cy="3200400"/>
          </a:xfrm>
          <a:prstGeom prst="rect">
            <a:avLst/>
          </a:prstGeom>
        </p:spPr>
      </p:pic>
      <p:sp>
        <p:nvSpPr>
          <p:cNvPr id="8" name="Slide Number Placeholder 3">
            <a:extLst>
              <a:ext uri="{FF2B5EF4-FFF2-40B4-BE49-F238E27FC236}">
                <a16:creationId xmlns:a16="http://schemas.microsoft.com/office/drawing/2014/main" id="{43CCCD7C-4D7C-F44A-9EB4-0906FFAEB8F4}"/>
              </a:ext>
            </a:extLst>
          </p:cNvPr>
          <p:cNvSpPr>
            <a:spLocks noGrp="1"/>
          </p:cNvSpPr>
          <p:nvPr>
            <p:ph type="sldNum" sz="quarter" idx="11"/>
          </p:nvPr>
        </p:nvSpPr>
        <p:spPr>
          <a:xfrm>
            <a:off x="6553200" y="6243638"/>
            <a:ext cx="2133600" cy="457200"/>
          </a:xfrm>
        </p:spPr>
        <p:txBody>
          <a:bodyPr/>
          <a:lstStyle/>
          <a:p>
            <a:pPr>
              <a:defRPr/>
            </a:pPr>
            <a:fld id="{43CF7A15-8D90-1445-BE37-F18227DCF408}" type="slidenum">
              <a:rPr lang="en-US" altLang="en-US" smtClean="0"/>
              <a:pPr>
                <a:defRPr/>
              </a:pPr>
              <a:t>28</a:t>
            </a:fld>
            <a:endParaRPr lang="en-US" altLang="en-US" dirty="0"/>
          </a:p>
        </p:txBody>
      </p:sp>
    </p:spTree>
    <p:extLst>
      <p:ext uri="{BB962C8B-B14F-4D97-AF65-F5344CB8AC3E}">
        <p14:creationId xmlns:p14="http://schemas.microsoft.com/office/powerpoint/2010/main" val="328735919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9">
            <a:extLst>
              <a:ext uri="{FF2B5EF4-FFF2-40B4-BE49-F238E27FC236}">
                <a16:creationId xmlns:a16="http://schemas.microsoft.com/office/drawing/2014/main" id="{554C8638-DE8D-744A-8F24-09991A8D93F2}"/>
              </a:ext>
            </a:extLst>
          </p:cNvPr>
          <p:cNvSpPr txBox="1">
            <a:spLocks/>
          </p:cNvSpPr>
          <p:nvPr/>
        </p:nvSpPr>
        <p:spPr bwMode="auto">
          <a:xfrm>
            <a:off x="228600" y="990600"/>
            <a:ext cx="8610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buFont typeface="Wingdings" pitchFamily="2" charset="2"/>
              <a:buNone/>
            </a:pPr>
            <a:r>
              <a:rPr lang="en-US" sz="2200" b="1" kern="0" dirty="0"/>
              <a:t>Experimentally:</a:t>
            </a:r>
          </a:p>
          <a:p>
            <a:r>
              <a:rPr lang="en-US" sz="2000" dirty="0">
                <a:solidFill>
                  <a:srgbClr val="FF0000"/>
                </a:solidFill>
              </a:rPr>
              <a:t>GateKeeper</a:t>
            </a:r>
            <a:r>
              <a:rPr lang="en-US" sz="2000" dirty="0"/>
              <a:t> aligns each read against </a:t>
            </a:r>
            <a:r>
              <a:rPr lang="en-US" sz="2000" dirty="0">
                <a:solidFill>
                  <a:srgbClr val="0432FF"/>
                </a:solidFill>
              </a:rPr>
              <a:t>up to 8 and 16 different reference segments in parallel</a:t>
            </a:r>
            <a:r>
              <a:rPr lang="en-US" sz="2000" dirty="0"/>
              <a:t>, without violating the timing constraints for a sequence lengths of 300 and 100 bp, respectively.</a:t>
            </a:r>
            <a:endParaRPr lang="en-US" sz="2200" b="1" kern="0" dirty="0"/>
          </a:p>
        </p:txBody>
      </p:sp>
      <p:sp>
        <p:nvSpPr>
          <p:cNvPr id="2" name="Title 1">
            <a:extLst>
              <a:ext uri="{FF2B5EF4-FFF2-40B4-BE49-F238E27FC236}">
                <a16:creationId xmlns:a16="http://schemas.microsoft.com/office/drawing/2014/main" id="{1A1858FE-B9F4-8643-BAD5-0D1AD7D000CA}"/>
              </a:ext>
            </a:extLst>
          </p:cNvPr>
          <p:cNvSpPr>
            <a:spLocks noGrp="1"/>
          </p:cNvSpPr>
          <p:nvPr>
            <p:ph type="title"/>
          </p:nvPr>
        </p:nvSpPr>
        <p:spPr/>
        <p:txBody>
          <a:bodyPr/>
          <a:lstStyle/>
          <a:p>
            <a:r>
              <a:rPr lang="en-US" dirty="0"/>
              <a:t>VC709 Resource Utilization</a:t>
            </a:r>
          </a:p>
        </p:txBody>
      </p:sp>
      <p:pic>
        <p:nvPicPr>
          <p:cNvPr id="6" name="Content Placeholder 5">
            <a:extLst>
              <a:ext uri="{FF2B5EF4-FFF2-40B4-BE49-F238E27FC236}">
                <a16:creationId xmlns:a16="http://schemas.microsoft.com/office/drawing/2014/main" id="{FDB50F0F-80F3-C44E-B0D3-13ACA47C2D2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07357" y="2589667"/>
            <a:ext cx="7442200" cy="3670300"/>
          </a:xfrm>
        </p:spPr>
      </p:pic>
      <p:sp>
        <p:nvSpPr>
          <p:cNvPr id="4" name="Slide Number Placeholder 3">
            <a:extLst>
              <a:ext uri="{FF2B5EF4-FFF2-40B4-BE49-F238E27FC236}">
                <a16:creationId xmlns:a16="http://schemas.microsoft.com/office/drawing/2014/main" id="{6BD4847E-0AAC-7D4B-B4BD-AD40FF3A43C9}"/>
              </a:ext>
            </a:extLst>
          </p:cNvPr>
          <p:cNvSpPr>
            <a:spLocks noGrp="1"/>
          </p:cNvSpPr>
          <p:nvPr>
            <p:ph type="sldNum" sz="quarter" idx="11"/>
          </p:nvPr>
        </p:nvSpPr>
        <p:spPr/>
        <p:txBody>
          <a:bodyPr/>
          <a:lstStyle/>
          <a:p>
            <a:pPr>
              <a:defRPr/>
            </a:pPr>
            <a:fld id="{43CF7A15-8D90-1445-BE37-F18227DCF408}" type="slidenum">
              <a:rPr lang="en-US" altLang="en-US" smtClean="0"/>
              <a:pPr>
                <a:defRPr/>
              </a:pPr>
              <a:t>29</a:t>
            </a:fld>
            <a:endParaRPr lang="en-US" altLang="en-US" dirty="0"/>
          </a:p>
        </p:txBody>
      </p:sp>
      <p:sp>
        <p:nvSpPr>
          <p:cNvPr id="8" name="TextBox 7">
            <a:extLst>
              <a:ext uri="{FF2B5EF4-FFF2-40B4-BE49-F238E27FC236}">
                <a16:creationId xmlns:a16="http://schemas.microsoft.com/office/drawing/2014/main" id="{37F2F468-90D5-A946-B29B-5AFC75E4A4FC}"/>
              </a:ext>
            </a:extLst>
          </p:cNvPr>
          <p:cNvSpPr txBox="1"/>
          <p:nvPr/>
        </p:nvSpPr>
        <p:spPr>
          <a:xfrm>
            <a:off x="3118757" y="4196217"/>
            <a:ext cx="2590800" cy="338554"/>
          </a:xfrm>
          <a:prstGeom prst="rect">
            <a:avLst/>
          </a:prstGeom>
          <a:noFill/>
        </p:spPr>
        <p:txBody>
          <a:bodyPr wrap="square" rtlCol="0">
            <a:spAutoFit/>
          </a:bodyPr>
          <a:lstStyle/>
          <a:p>
            <a:r>
              <a:rPr lang="en-US" sz="1600" dirty="0">
                <a:solidFill>
                  <a:srgbClr val="FF0000"/>
                </a:solidFill>
              </a:rPr>
              <a:t>16 GateKeeper cores</a:t>
            </a:r>
          </a:p>
        </p:txBody>
      </p:sp>
      <p:sp>
        <p:nvSpPr>
          <p:cNvPr id="9" name="TextBox 8">
            <a:extLst>
              <a:ext uri="{FF2B5EF4-FFF2-40B4-BE49-F238E27FC236}">
                <a16:creationId xmlns:a16="http://schemas.microsoft.com/office/drawing/2014/main" id="{09334462-8AC3-6C40-9306-DBFBD6CD8378}"/>
              </a:ext>
            </a:extLst>
          </p:cNvPr>
          <p:cNvSpPr txBox="1"/>
          <p:nvPr/>
        </p:nvSpPr>
        <p:spPr>
          <a:xfrm>
            <a:off x="6090557" y="4196217"/>
            <a:ext cx="2590800" cy="338554"/>
          </a:xfrm>
          <a:prstGeom prst="rect">
            <a:avLst/>
          </a:prstGeom>
          <a:noFill/>
        </p:spPr>
        <p:txBody>
          <a:bodyPr wrap="square" rtlCol="0">
            <a:spAutoFit/>
          </a:bodyPr>
          <a:lstStyle/>
          <a:p>
            <a:r>
              <a:rPr lang="en-US" sz="1600" dirty="0">
                <a:solidFill>
                  <a:srgbClr val="FF0000"/>
                </a:solidFill>
              </a:rPr>
              <a:t>8 GateKeeper cores</a:t>
            </a:r>
          </a:p>
        </p:txBody>
      </p:sp>
    </p:spTree>
    <p:extLst>
      <p:ext uri="{BB962C8B-B14F-4D97-AF65-F5344CB8AC3E}">
        <p14:creationId xmlns:p14="http://schemas.microsoft.com/office/powerpoint/2010/main" val="56329637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9753600" cy="1066800"/>
          </a:xfrm>
        </p:spPr>
        <p:txBody>
          <a:bodyPr/>
          <a:lstStyle/>
          <a:p>
            <a:r>
              <a:rPr lang="en-US"/>
              <a:t>Let’s Review This Paper </a:t>
            </a:r>
            <a:r>
              <a:rPr lang="en-US" sz="2400" b="1"/>
              <a:t>[</a:t>
            </a:r>
            <a:r>
              <a:rPr lang="en-US" sz="2400" b="1" err="1"/>
              <a:t>Alser</a:t>
            </a:r>
            <a:r>
              <a:rPr lang="en-US" sz="2400" b="1"/>
              <a:t>+, Bioinformatics 2017]</a:t>
            </a:r>
            <a:endParaRPr lang="en-US" b="1"/>
          </a:p>
        </p:txBody>
      </p:sp>
      <p:sp>
        <p:nvSpPr>
          <p:cNvPr id="4" name="Slide Number Placeholder 3"/>
          <p:cNvSpPr>
            <a:spLocks noGrp="1"/>
          </p:cNvSpPr>
          <p:nvPr>
            <p:ph type="sldNum" sz="quarter" idx="11"/>
          </p:nvPr>
        </p:nvSpPr>
        <p:spPr/>
        <p:txBody>
          <a:bodyPr/>
          <a:lstStyle/>
          <a:p>
            <a:pPr>
              <a:defRPr/>
            </a:pPr>
            <a:fld id="{5A4FB91F-8620-9C4D-8A32-1AD02BFD54B1}" type="slidenum">
              <a:rPr lang="en-US" smtClean="0"/>
              <a:pPr>
                <a:defRPr/>
              </a:pPr>
              <a:t>3</a:t>
            </a:fld>
            <a:endParaRPr lang="en-US"/>
          </a:p>
        </p:txBody>
      </p:sp>
      <p:sp>
        <p:nvSpPr>
          <p:cNvPr id="7" name="Rectangle 6"/>
          <p:cNvSpPr/>
          <p:nvPr/>
        </p:nvSpPr>
        <p:spPr>
          <a:xfrm>
            <a:off x="342900" y="912674"/>
            <a:ext cx="8458200" cy="1754326"/>
          </a:xfrm>
          <a:prstGeom prst="rect">
            <a:avLst/>
          </a:prstGeom>
        </p:spPr>
        <p:txBody>
          <a:bodyPr wrap="square">
            <a:spAutoFit/>
          </a:bodyPr>
          <a:lstStyle/>
          <a:p>
            <a:r>
              <a:rPr lang="en-US" u="sng" dirty="0">
                <a:solidFill>
                  <a:srgbClr val="000000"/>
                </a:solidFill>
                <a:latin typeface="Times New Roman" panose="02020603050405020304" pitchFamily="18" charset="0"/>
              </a:rPr>
              <a:t>Mohammed </a:t>
            </a:r>
            <a:r>
              <a:rPr lang="en-US" u="sng" dirty="0" err="1">
                <a:solidFill>
                  <a:srgbClr val="000000"/>
                </a:solidFill>
                <a:latin typeface="Times New Roman" panose="02020603050405020304" pitchFamily="18" charset="0"/>
              </a:rPr>
              <a:t>Alser</a:t>
            </a:r>
            <a:r>
              <a:rPr lang="en-US" dirty="0">
                <a:solidFill>
                  <a:srgbClr val="000000"/>
                </a:solidFill>
                <a:latin typeface="Times New Roman" panose="02020603050405020304" pitchFamily="18" charset="0"/>
              </a:rPr>
              <a:t>, Hasan Hassan, </a:t>
            </a:r>
            <a:r>
              <a:rPr lang="en-US" dirty="0" err="1">
                <a:solidFill>
                  <a:srgbClr val="000000"/>
                </a:solidFill>
                <a:latin typeface="Times New Roman" panose="02020603050405020304" pitchFamily="18" charset="0"/>
              </a:rPr>
              <a:t>Hongyi</a:t>
            </a:r>
            <a:r>
              <a:rPr lang="en-US" dirty="0">
                <a:solidFill>
                  <a:srgbClr val="000000"/>
                </a:solidFill>
                <a:latin typeface="Times New Roman" panose="02020603050405020304" pitchFamily="18" charset="0"/>
              </a:rPr>
              <a:t> Xin, </a:t>
            </a:r>
            <a:r>
              <a:rPr lang="en-US" dirty="0" err="1">
                <a:solidFill>
                  <a:srgbClr val="000000"/>
                </a:solidFill>
                <a:latin typeface="Times New Roman" panose="02020603050405020304" pitchFamily="18" charset="0"/>
              </a:rPr>
              <a:t>Oguz</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Ergin</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Onur</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Mutlu</a:t>
            </a:r>
            <a:r>
              <a:rPr lang="en-US" dirty="0">
                <a:solidFill>
                  <a:srgbClr val="000000"/>
                </a:solidFill>
                <a:latin typeface="Times New Roman" panose="02020603050405020304" pitchFamily="18" charset="0"/>
              </a:rPr>
              <a:t>, and Can </a:t>
            </a:r>
            <a:r>
              <a:rPr lang="en-US" dirty="0" err="1">
                <a:solidFill>
                  <a:srgbClr val="000000"/>
                </a:solidFill>
                <a:latin typeface="Times New Roman" panose="02020603050405020304" pitchFamily="18" charset="0"/>
              </a:rPr>
              <a:t>Alkan</a:t>
            </a:r>
            <a:br>
              <a:rPr lang="en-US" dirty="0">
                <a:solidFill>
                  <a:srgbClr val="000000"/>
                </a:solidFill>
                <a:latin typeface="Times New Roman" panose="02020603050405020304" pitchFamily="18" charset="0"/>
              </a:rPr>
            </a:br>
            <a:r>
              <a:rPr lang="en-US" b="1" dirty="0">
                <a:solidFill>
                  <a:srgbClr val="0432FF"/>
                </a:solidFill>
                <a:latin typeface="Times New Roman" panose="02020603050405020304" pitchFamily="18" charset="0"/>
                <a:hlinkClick r:id="rId2">
                  <a:extLst>
                    <a:ext uri="{A12FA001-AC4F-418D-AE19-62706E023703}">
                      <ahyp:hlinkClr xmlns:ahyp="http://schemas.microsoft.com/office/drawing/2018/hyperlinkcolor" val="tx"/>
                    </a:ext>
                  </a:extLst>
                </a:hlinkClick>
              </a:rPr>
              <a:t>"GateKeeper: A New Hardware Architecture for Accelerating Pre-Alignment in DNA Short Read Mapping"</a:t>
            </a:r>
            <a:br>
              <a:rPr lang="en-US" dirty="0">
                <a:solidFill>
                  <a:srgbClr val="000000"/>
                </a:solidFill>
                <a:latin typeface="Times New Roman" panose="02020603050405020304" pitchFamily="18" charset="0"/>
              </a:rPr>
            </a:br>
            <a:r>
              <a:rPr lang="en-US" b="1" i="1" dirty="0">
                <a:solidFill>
                  <a:srgbClr val="0432FF"/>
                </a:solidFill>
                <a:latin typeface="Times New Roman" panose="02020603050405020304" pitchFamily="18" charset="0"/>
                <a:hlinkClick r:id="rId3">
                  <a:extLst>
                    <a:ext uri="{A12FA001-AC4F-418D-AE19-62706E023703}">
                      <ahyp:hlinkClr xmlns:ahyp="http://schemas.microsoft.com/office/drawing/2018/hyperlinkcolor" val="tx"/>
                    </a:ext>
                  </a:extLst>
                </a:hlinkClick>
              </a:rPr>
              <a:t>Bioinformatics</a:t>
            </a:r>
            <a:r>
              <a:rPr lang="en-US" dirty="0">
                <a:solidFill>
                  <a:srgbClr val="0432FF"/>
                </a:solidFill>
                <a:latin typeface="Times New Roman" panose="02020603050405020304" pitchFamily="18" charset="0"/>
              </a:rPr>
              <a:t>, </a:t>
            </a:r>
            <a:r>
              <a:rPr lang="en-US" dirty="0">
                <a:solidFill>
                  <a:srgbClr val="000000"/>
                </a:solidFill>
                <a:latin typeface="Times New Roman" panose="02020603050405020304" pitchFamily="18" charset="0"/>
              </a:rPr>
              <a:t>[published online, May 31], 2017. </a:t>
            </a:r>
            <a:br>
              <a:rPr lang="en-US" dirty="0">
                <a:solidFill>
                  <a:srgbClr val="000000"/>
                </a:solidFill>
                <a:latin typeface="Times New Roman" panose="02020603050405020304" pitchFamily="18" charset="0"/>
              </a:rPr>
            </a:br>
            <a:r>
              <a:rPr lang="en-US" dirty="0">
                <a:solidFill>
                  <a:srgbClr val="000000"/>
                </a:solidFill>
                <a:latin typeface="Times New Roman" panose="02020603050405020304" pitchFamily="18" charset="0"/>
              </a:rPr>
              <a:t>[</a:t>
            </a:r>
            <a:r>
              <a:rPr lang="en-US" dirty="0">
                <a:solidFill>
                  <a:srgbClr val="000000"/>
                </a:solidFill>
                <a:latin typeface="Times New Roman" panose="02020603050405020304" pitchFamily="18" charset="0"/>
                <a:hlinkClick r:id="rId4"/>
              </a:rPr>
              <a:t>Source Code</a:t>
            </a:r>
            <a:r>
              <a:rPr lang="en-US" dirty="0">
                <a:solidFill>
                  <a:srgbClr val="000000"/>
                </a:solidFill>
                <a:latin typeface="Times New Roman" panose="02020603050405020304" pitchFamily="18" charset="0"/>
              </a:rPr>
              <a:t>] </a:t>
            </a:r>
            <a:br>
              <a:rPr lang="en-US" dirty="0">
                <a:solidFill>
                  <a:srgbClr val="000000"/>
                </a:solidFill>
                <a:latin typeface="Times New Roman" panose="02020603050405020304" pitchFamily="18" charset="0"/>
              </a:rPr>
            </a:br>
            <a:r>
              <a:rPr lang="en-US" dirty="0">
                <a:solidFill>
                  <a:srgbClr val="000000"/>
                </a:solidFill>
                <a:latin typeface="Times New Roman" panose="02020603050405020304" pitchFamily="18" charset="0"/>
              </a:rPr>
              <a:t>[</a:t>
            </a:r>
            <a:r>
              <a:rPr lang="en-US" dirty="0">
                <a:solidFill>
                  <a:srgbClr val="000000"/>
                </a:solidFill>
                <a:latin typeface="Times New Roman" panose="02020603050405020304" pitchFamily="18" charset="0"/>
                <a:hlinkClick r:id="rId5"/>
              </a:rPr>
              <a:t>Online link at Bioinformatics Journal</a:t>
            </a:r>
            <a:r>
              <a:rPr lang="en-US" dirty="0">
                <a:solidFill>
                  <a:srgbClr val="000000"/>
                </a:solidFill>
                <a:latin typeface="Times New Roman" panose="02020603050405020304" pitchFamily="18" charset="0"/>
              </a:rPr>
              <a:t>]</a:t>
            </a:r>
            <a:endParaRPr lang="en-US" b="0" i="0" dirty="0">
              <a:solidFill>
                <a:srgbClr val="000000"/>
              </a:solidFill>
              <a:effectLst/>
              <a:latin typeface="Times New Roman" panose="02020603050405020304" pitchFamily="18" charset="0"/>
            </a:endParaRPr>
          </a:p>
        </p:txBody>
      </p:sp>
      <p:pic>
        <p:nvPicPr>
          <p:cNvPr id="6" name="Content Placeholder 11">
            <a:extLst>
              <a:ext uri="{FF2B5EF4-FFF2-40B4-BE49-F238E27FC236}">
                <a16:creationId xmlns:a16="http://schemas.microsoft.com/office/drawing/2014/main" id="{A35D1F19-C71B-514B-8C53-200B192AC4A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bwMode="auto">
          <a:xfrm>
            <a:off x="626447" y="2661138"/>
            <a:ext cx="7891106" cy="3717164"/>
          </a:xfrm>
          <a:prstGeom prst="rect">
            <a:avLst/>
          </a:prstGeom>
          <a:noFill/>
          <a:ln w="9525">
            <a:noFill/>
            <a:miter lim="800000"/>
            <a:headEnd/>
            <a:tailEnd/>
          </a:ln>
        </p:spPr>
      </p:pic>
    </p:spTree>
    <p:extLst>
      <p:ext uri="{BB962C8B-B14F-4D97-AF65-F5344CB8AC3E}">
        <p14:creationId xmlns:p14="http://schemas.microsoft.com/office/powerpoint/2010/main" val="206244397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GateKeeper Accelerator Architecture</a:t>
            </a:r>
          </a:p>
        </p:txBody>
      </p:sp>
      <p:sp>
        <p:nvSpPr>
          <p:cNvPr id="3" name="Content Placeholder 2"/>
          <p:cNvSpPr>
            <a:spLocks noGrp="1"/>
          </p:cNvSpPr>
          <p:nvPr>
            <p:ph idx="1"/>
          </p:nvPr>
        </p:nvSpPr>
        <p:spPr>
          <a:xfrm>
            <a:off x="228600" y="1013079"/>
            <a:ext cx="8610600" cy="4876800"/>
          </a:xfrm>
        </p:spPr>
        <p:txBody>
          <a:bodyPr/>
          <a:lstStyle/>
          <a:p>
            <a:pPr algn="just">
              <a:spcBef>
                <a:spcPts val="0"/>
              </a:spcBef>
              <a:spcAft>
                <a:spcPts val="0"/>
              </a:spcAft>
            </a:pPr>
            <a:r>
              <a:rPr lang="en-US" b="1" dirty="0">
                <a:solidFill>
                  <a:srgbClr val="2C3FEB"/>
                </a:solidFill>
              </a:rPr>
              <a:t>Maximum data throughput </a:t>
            </a:r>
            <a:r>
              <a:rPr lang="en-US" dirty="0"/>
              <a:t>=~13.3 billion bases/sec</a:t>
            </a:r>
          </a:p>
          <a:p>
            <a:pPr algn="just">
              <a:spcBef>
                <a:spcPts val="0"/>
              </a:spcBef>
              <a:spcAft>
                <a:spcPts val="0"/>
              </a:spcAft>
            </a:pPr>
            <a:endParaRPr lang="en-US" sz="1700" dirty="0"/>
          </a:p>
          <a:p>
            <a:pPr algn="just">
              <a:spcBef>
                <a:spcPts val="0"/>
              </a:spcBef>
              <a:spcAft>
                <a:spcPts val="0"/>
              </a:spcAft>
            </a:pPr>
            <a:r>
              <a:rPr lang="en-US" sz="1700" dirty="0"/>
              <a:t>Can examine </a:t>
            </a:r>
            <a:r>
              <a:rPr lang="en-US" sz="1700" b="1" dirty="0">
                <a:solidFill>
                  <a:srgbClr val="2C3FEB"/>
                </a:solidFill>
              </a:rPr>
              <a:t>8 (300 bp) or 16 (100 bp) mappings concurrently </a:t>
            </a:r>
            <a:r>
              <a:rPr lang="en-US" sz="1700" dirty="0"/>
              <a:t>at 250 MHz</a:t>
            </a:r>
          </a:p>
          <a:p>
            <a:pPr algn="just">
              <a:spcBef>
                <a:spcPts val="0"/>
              </a:spcBef>
              <a:spcAft>
                <a:spcPts val="0"/>
              </a:spcAft>
            </a:pPr>
            <a:endParaRPr lang="en-US" sz="1700" dirty="0"/>
          </a:p>
          <a:p>
            <a:pPr algn="just">
              <a:spcBef>
                <a:spcPts val="0"/>
              </a:spcBef>
              <a:spcAft>
                <a:spcPts val="0"/>
              </a:spcAft>
            </a:pPr>
            <a:r>
              <a:rPr lang="en-US" sz="1700" b="1" dirty="0">
                <a:solidFill>
                  <a:srgbClr val="2C3FEB"/>
                </a:solidFill>
              </a:rPr>
              <a:t>Occupies 50% </a:t>
            </a:r>
            <a:r>
              <a:rPr lang="en-US" sz="1700" dirty="0"/>
              <a:t>(100 bp) to </a:t>
            </a:r>
            <a:r>
              <a:rPr lang="en-US" sz="1700" b="1" dirty="0">
                <a:solidFill>
                  <a:srgbClr val="2C3FEB"/>
                </a:solidFill>
              </a:rPr>
              <a:t>91% </a:t>
            </a:r>
            <a:r>
              <a:rPr lang="en-US" sz="1700" dirty="0"/>
              <a:t>(300 bp) of the FPGA slice LUTs and registers</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altLang="en-US" sz="1600" b="0" i="0" u="none" strike="noStrike" kern="1200" cap="none" spc="0" normalizeH="0" baseline="0" noProof="0" dirty="0">
              <a:ln>
                <a:noFill/>
              </a:ln>
              <a:solidFill>
                <a:prstClr val="black"/>
              </a:solidFill>
              <a:effectLst/>
              <a:uLnTx/>
              <a:uFillTx/>
              <a:latin typeface="Garamond" pitchFamily="18" charset="0"/>
              <a:ea typeface="+mn-ea"/>
              <a:cs typeface="+mn-cs"/>
            </a:endParaRPr>
          </a:p>
        </p:txBody>
      </p:sp>
      <p:graphicFrame>
        <p:nvGraphicFramePr>
          <p:cNvPr id="5" name="Object 4"/>
          <p:cNvGraphicFramePr>
            <a:graphicFrameLocks noChangeAspect="1"/>
          </p:cNvGraphicFramePr>
          <p:nvPr/>
        </p:nvGraphicFramePr>
        <p:xfrm>
          <a:off x="48126" y="2655045"/>
          <a:ext cx="9418320" cy="3726283"/>
        </p:xfrm>
        <a:graphic>
          <a:graphicData uri="http://schemas.openxmlformats.org/presentationml/2006/ole">
            <mc:AlternateContent xmlns:mc="http://schemas.openxmlformats.org/markup-compatibility/2006">
              <mc:Choice xmlns:v="urn:schemas-microsoft-com:vml" Requires="v">
                <p:oleObj name="Visio" r:id="rId3" imgW="5981295" imgH="2367465" progId="Visio.Drawing.11">
                  <p:embed/>
                </p:oleObj>
              </mc:Choice>
              <mc:Fallback>
                <p:oleObj name="Visio" r:id="rId3" imgW="5981295" imgH="2367465" progId="Visio.Drawing.11">
                  <p:embed/>
                  <p:pic>
                    <p:nvPicPr>
                      <p:cNvPr id="5" name="Object 4"/>
                      <p:cNvPicPr/>
                      <p:nvPr/>
                    </p:nvPicPr>
                    <p:blipFill>
                      <a:blip r:embed="rId4"/>
                      <a:stretch>
                        <a:fillRect/>
                      </a:stretch>
                    </p:blipFill>
                    <p:spPr>
                      <a:xfrm>
                        <a:off x="48126" y="2655045"/>
                        <a:ext cx="9418320" cy="3726283"/>
                      </a:xfrm>
                      <a:prstGeom prst="rect">
                        <a:avLst/>
                      </a:prstGeom>
                    </p:spPr>
                  </p:pic>
                </p:oleObj>
              </mc:Fallback>
            </mc:AlternateContent>
          </a:graphicData>
        </a:graphic>
      </p:graphicFrame>
    </p:spTree>
    <p:extLst>
      <p:ext uri="{BB962C8B-B14F-4D97-AF65-F5344CB8AC3E}">
        <p14:creationId xmlns:p14="http://schemas.microsoft.com/office/powerpoint/2010/main" val="23492191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FPGA Chip Layout</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pPr/>
              <a:t>31</a:t>
            </a:fld>
            <a:endParaRPr lang="en-US" altLang="en-US" dirty="0"/>
          </a:p>
        </p:txBody>
      </p:sp>
      <p:graphicFrame>
        <p:nvGraphicFramePr>
          <p:cNvPr id="6" name="Object 5"/>
          <p:cNvGraphicFramePr>
            <a:graphicFrameLocks noChangeAspect="1"/>
          </p:cNvGraphicFramePr>
          <p:nvPr/>
        </p:nvGraphicFramePr>
        <p:xfrm>
          <a:off x="1619672" y="1126863"/>
          <a:ext cx="5149552" cy="5182457"/>
        </p:xfrm>
        <a:graphic>
          <a:graphicData uri="http://schemas.openxmlformats.org/presentationml/2006/ole">
            <mc:AlternateContent xmlns:mc="http://schemas.openxmlformats.org/markup-compatibility/2006">
              <mc:Choice xmlns:v="urn:schemas-microsoft-com:vml" Requires="v">
                <p:oleObj name="Visio" r:id="rId2" imgW="6521839" imgH="6811806" progId="Visio.Drawing.11">
                  <p:embed/>
                </p:oleObj>
              </mc:Choice>
              <mc:Fallback>
                <p:oleObj name="Visio" r:id="rId2" imgW="6521839" imgH="6811806" progId="Visio.Drawing.11">
                  <p:embed/>
                  <p:pic>
                    <p:nvPicPr>
                      <p:cNvPr id="6"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1126863"/>
                        <a:ext cx="5149552" cy="5182457"/>
                      </a:xfrm>
                      <a:prstGeom prst="rect">
                        <a:avLst/>
                      </a:prstGeom>
                      <a:noFill/>
                    </p:spPr>
                  </p:pic>
                </p:oleObj>
              </mc:Fallback>
            </mc:AlternateContent>
          </a:graphicData>
        </a:graphic>
      </p:graphicFrame>
      <p:sp>
        <p:nvSpPr>
          <p:cNvPr id="7" name="Rectangle 6"/>
          <p:cNvSpPr/>
          <p:nvPr/>
        </p:nvSpPr>
        <p:spPr>
          <a:xfrm>
            <a:off x="7022328" y="3020759"/>
            <a:ext cx="1127232" cy="1131848"/>
          </a:xfrm>
          <a:prstGeom prst="rect">
            <a:avLst/>
          </a:prstGeom>
        </p:spPr>
        <p:txBody>
          <a:bodyPr wrap="none">
            <a:spAutoFit/>
          </a:bodyPr>
          <a:lstStyle/>
          <a:p>
            <a:pPr algn="ctr">
              <a:lnSpc>
                <a:spcPct val="150000"/>
              </a:lnSpc>
            </a:pPr>
            <a:r>
              <a:rPr lang="en-US" sz="2400" u="sng" dirty="0"/>
              <a:t>300 bp</a:t>
            </a:r>
          </a:p>
          <a:p>
            <a:pPr algn="ctr">
              <a:lnSpc>
                <a:spcPct val="150000"/>
              </a:lnSpc>
            </a:pPr>
            <a:r>
              <a:rPr lang="en-US" sz="2400" u="sng" dirty="0"/>
              <a:t>E=15</a:t>
            </a:r>
          </a:p>
        </p:txBody>
      </p:sp>
    </p:spTree>
    <p:extLst>
      <p:ext uri="{BB962C8B-B14F-4D97-AF65-F5344CB8AC3E}">
        <p14:creationId xmlns:p14="http://schemas.microsoft.com/office/powerpoint/2010/main" val="2685865715"/>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Speed &amp; Accuracy Results</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32</a:t>
            </a:fld>
            <a:endParaRPr lang="en-US" altLang="en-US" dirty="0">
              <a:solidFill>
                <a:prstClr val="black"/>
              </a:solidFill>
            </a:endParaRPr>
          </a:p>
        </p:txBody>
      </p:sp>
      <p:sp>
        <p:nvSpPr>
          <p:cNvPr id="5" name="Rectangle 4"/>
          <p:cNvSpPr/>
          <p:nvPr/>
        </p:nvSpPr>
        <p:spPr>
          <a:xfrm>
            <a:off x="118311" y="762000"/>
            <a:ext cx="8907379" cy="5447645"/>
          </a:xfrm>
          <a:prstGeom prst="rect">
            <a:avLst/>
          </a:prstGeom>
        </p:spPr>
        <p:txBody>
          <a:bodyPr wrap="square">
            <a:spAutoFit/>
          </a:bodyPr>
          <a:lstStyle/>
          <a:p>
            <a:pPr algn="ctr"/>
            <a:r>
              <a:rPr lang="en-US" sz="4800" b="1" dirty="0">
                <a:solidFill>
                  <a:srgbClr val="FF0000"/>
                </a:solidFill>
              </a:rPr>
              <a:t>90x-130x faster </a:t>
            </a:r>
          </a:p>
          <a:p>
            <a:pPr algn="ctr"/>
            <a:r>
              <a:rPr lang="en-US" dirty="0"/>
              <a:t>than SHD (Xin et al., 2015) and the Adjacency Filter (Xin et al., 2013).</a:t>
            </a:r>
          </a:p>
          <a:p>
            <a:pPr algn="ctr"/>
            <a:endParaRPr lang="en-US" dirty="0"/>
          </a:p>
          <a:p>
            <a:pPr algn="ctr"/>
            <a:endParaRPr lang="en-US" dirty="0"/>
          </a:p>
          <a:p>
            <a:pPr algn="ctr"/>
            <a:r>
              <a:rPr lang="en-US" sz="3600" b="1" dirty="0">
                <a:solidFill>
                  <a:srgbClr val="2C3FEB"/>
                </a:solidFill>
              </a:rPr>
              <a:t>Accepts 4x fewer dissimilar strings</a:t>
            </a:r>
            <a:endParaRPr lang="en-US" sz="1400" b="1" dirty="0">
              <a:solidFill>
                <a:srgbClr val="2C3FEB"/>
              </a:solidFill>
            </a:endParaRPr>
          </a:p>
          <a:p>
            <a:pPr algn="ctr"/>
            <a:r>
              <a:rPr lang="en-US" dirty="0"/>
              <a:t>than the Adjacency Filter (Xin et al., 2013).</a:t>
            </a:r>
          </a:p>
          <a:p>
            <a:pPr algn="ctr"/>
            <a:endParaRPr lang="en-US" dirty="0"/>
          </a:p>
          <a:p>
            <a:pPr algn="ctr"/>
            <a:endParaRPr lang="en-US" dirty="0"/>
          </a:p>
          <a:p>
            <a:pPr algn="ctr"/>
            <a:r>
              <a:rPr lang="en-US" sz="4800" b="1" dirty="0">
                <a:solidFill>
                  <a:srgbClr val="FF0000"/>
                </a:solidFill>
              </a:rPr>
              <a:t>10x speedup </a:t>
            </a:r>
          </a:p>
          <a:p>
            <a:pPr algn="ctr"/>
            <a:r>
              <a:rPr lang="en-US" dirty="0"/>
              <a:t>with the addition of GateKeeper to the mrFAST mapper (Alkan et al., 2009).</a:t>
            </a:r>
          </a:p>
          <a:p>
            <a:pPr algn="ctr"/>
            <a:endParaRPr lang="en-US" dirty="0"/>
          </a:p>
          <a:p>
            <a:pPr algn="ctr"/>
            <a:endParaRPr lang="en-US" dirty="0"/>
          </a:p>
          <a:p>
            <a:pPr algn="ctr"/>
            <a:r>
              <a:rPr lang="en-US" sz="3600" b="1" dirty="0">
                <a:solidFill>
                  <a:srgbClr val="0432FF"/>
                </a:solidFill>
              </a:rPr>
              <a:t>Freely available online </a:t>
            </a:r>
            <a:r>
              <a:rPr lang="en-US" dirty="0">
                <a:hlinkClick r:id="rId2"/>
              </a:rPr>
              <a:t>github.com/BilkentCompGen/GateKeeper</a:t>
            </a:r>
            <a:r>
              <a:rPr lang="en-US" dirty="0"/>
              <a:t> </a:t>
            </a:r>
          </a:p>
        </p:txBody>
      </p:sp>
    </p:spTree>
    <p:extLst>
      <p:ext uri="{BB962C8B-B14F-4D97-AF65-F5344CB8AC3E}">
        <p14:creationId xmlns:p14="http://schemas.microsoft.com/office/powerpoint/2010/main" val="1674397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dissolv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Effect transition="in" filter="dissolve">
                                      <p:cBhvr>
                                        <p:cTn id="15" dur="500"/>
                                        <p:tgtEl>
                                          <p:spTgt spid="5">
                                            <p:txEl>
                                              <p:pRg st="4" end="4"/>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5">
                                            <p:txEl>
                                              <p:pRg st="5" end="5"/>
                                            </p:txEl>
                                          </p:spTgt>
                                        </p:tgtEl>
                                        <p:attrNameLst>
                                          <p:attrName>style.visibility</p:attrName>
                                        </p:attrNameLst>
                                      </p:cBhvr>
                                      <p:to>
                                        <p:strVal val="visible"/>
                                      </p:to>
                                    </p:set>
                                    <p:animEffect transition="in" filter="dissolve">
                                      <p:cBhvr>
                                        <p:cTn id="18" dur="500"/>
                                        <p:tgtEl>
                                          <p:spTgt spid="5">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animEffect transition="in" filter="dissolve">
                                      <p:cBhvr>
                                        <p:cTn id="23" dur="500"/>
                                        <p:tgtEl>
                                          <p:spTgt spid="5">
                                            <p:txEl>
                                              <p:pRg st="8" end="8"/>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5">
                                            <p:txEl>
                                              <p:pRg st="9" end="9"/>
                                            </p:txEl>
                                          </p:spTgt>
                                        </p:tgtEl>
                                        <p:attrNameLst>
                                          <p:attrName>style.visibility</p:attrName>
                                        </p:attrNameLst>
                                      </p:cBhvr>
                                      <p:to>
                                        <p:strVal val="visible"/>
                                      </p:to>
                                    </p:set>
                                    <p:animEffect transition="in" filter="dissolve">
                                      <p:cBhvr>
                                        <p:cTn id="26" dur="500"/>
                                        <p:tgtEl>
                                          <p:spTgt spid="5">
                                            <p:txEl>
                                              <p:pRg st="9" end="9"/>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5">
                                            <p:txEl>
                                              <p:pRg st="12" end="12"/>
                                            </p:txEl>
                                          </p:spTgt>
                                        </p:tgtEl>
                                        <p:attrNameLst>
                                          <p:attrName>style.visibility</p:attrName>
                                        </p:attrNameLst>
                                      </p:cBhvr>
                                      <p:to>
                                        <p:strVal val="visible"/>
                                      </p:to>
                                    </p:set>
                                    <p:animEffect transition="in" filter="dissolve">
                                      <p:cBhvr>
                                        <p:cTn id="31" dur="500"/>
                                        <p:tgtEl>
                                          <p:spTgt spid="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dirty="0"/>
              <a:t>GateKeeper Conclusions</a:t>
            </a:r>
          </a:p>
        </p:txBody>
      </p:sp>
      <p:sp>
        <p:nvSpPr>
          <p:cNvPr id="3" name="Content Placeholder 2">
            <a:extLst>
              <a:ext uri="{FF2B5EF4-FFF2-40B4-BE49-F238E27FC236}">
                <a16:creationId xmlns:a16="http://schemas.microsoft.com/office/drawing/2014/main" id="{38EF2D50-0D6D-44A4-B67B-0F45C956B5A2}"/>
              </a:ext>
            </a:extLst>
          </p:cNvPr>
          <p:cNvSpPr>
            <a:spLocks noGrp="1"/>
          </p:cNvSpPr>
          <p:nvPr>
            <p:ph idx="1"/>
          </p:nvPr>
        </p:nvSpPr>
        <p:spPr>
          <a:xfrm>
            <a:off x="228600" y="914400"/>
            <a:ext cx="8458200" cy="5138057"/>
          </a:xfrm>
        </p:spPr>
        <p:txBody>
          <a:bodyPr anchor="t" anchorCtr="0"/>
          <a:lstStyle/>
          <a:p>
            <a:pPr>
              <a:spcAft>
                <a:spcPts val="600"/>
              </a:spcAft>
            </a:pPr>
            <a:r>
              <a:rPr lang="en-US" dirty="0"/>
              <a:t>There is a significant performance gap between high-throughput DNA sequencers and read mapper</a:t>
            </a:r>
          </a:p>
          <a:p>
            <a:pPr>
              <a:spcAft>
                <a:spcPts val="600"/>
              </a:spcAft>
            </a:pPr>
            <a:endParaRPr lang="en-US" sz="1800" dirty="0"/>
          </a:p>
          <a:p>
            <a:pPr>
              <a:spcAft>
                <a:spcPts val="600"/>
              </a:spcAft>
            </a:pPr>
            <a:r>
              <a:rPr lang="en-US" dirty="0"/>
              <a:t>Sequence alignment is </a:t>
            </a:r>
            <a:r>
              <a:rPr lang="en-US" dirty="0">
                <a:solidFill>
                  <a:srgbClr val="2C3FEB"/>
                </a:solidFill>
              </a:rPr>
              <a:t>computationally expensive </a:t>
            </a:r>
            <a:r>
              <a:rPr lang="en-US" dirty="0"/>
              <a:t>and</a:t>
            </a:r>
            <a:r>
              <a:rPr lang="en-US" dirty="0">
                <a:solidFill>
                  <a:srgbClr val="2C3FEB"/>
                </a:solidFill>
              </a:rPr>
              <a:t> unavoidable</a:t>
            </a:r>
            <a:endParaRPr lang="en-US" dirty="0"/>
          </a:p>
          <a:p>
            <a:pPr>
              <a:spcAft>
                <a:spcPts val="600"/>
              </a:spcAft>
            </a:pPr>
            <a:endParaRPr lang="en-US" sz="1800" dirty="0"/>
          </a:p>
          <a:p>
            <a:pPr>
              <a:spcAft>
                <a:spcPts val="600"/>
              </a:spcAft>
            </a:pPr>
            <a:r>
              <a:rPr lang="en-US" b="1" dirty="0">
                <a:solidFill>
                  <a:srgbClr val="37A428"/>
                </a:solidFill>
              </a:rPr>
              <a:t>GateKeeper </a:t>
            </a:r>
            <a:r>
              <a:rPr lang="en-US" dirty="0"/>
              <a:t>is the </a:t>
            </a:r>
            <a:r>
              <a:rPr lang="en-US" dirty="0">
                <a:solidFill>
                  <a:srgbClr val="2C3FEB"/>
                </a:solidFill>
              </a:rPr>
              <a:t>first hardware accelerator architecture </a:t>
            </a:r>
            <a:r>
              <a:rPr lang="en-US" dirty="0"/>
              <a:t>(as a pre-alignment filter) for </a:t>
            </a:r>
            <a:r>
              <a:rPr lang="en-US" dirty="0">
                <a:solidFill>
                  <a:srgbClr val="2C3FEB"/>
                </a:solidFill>
              </a:rPr>
              <a:t>quickly </a:t>
            </a:r>
            <a:r>
              <a:rPr lang="en-US" dirty="0"/>
              <a:t>rejecting dissimilar sequences</a:t>
            </a:r>
          </a:p>
          <a:p>
            <a:pPr>
              <a:spcAft>
                <a:spcPts val="600"/>
              </a:spcAft>
            </a:pPr>
            <a:r>
              <a:rPr lang="en-US" dirty="0"/>
              <a:t>It </a:t>
            </a:r>
            <a:r>
              <a:rPr lang="en-GB" dirty="0"/>
              <a:t>provides a huge speedup of up to </a:t>
            </a:r>
            <a:r>
              <a:rPr lang="en-GB" dirty="0">
                <a:solidFill>
                  <a:srgbClr val="FF0000"/>
                </a:solidFill>
              </a:rPr>
              <a:t>130x</a:t>
            </a:r>
            <a:r>
              <a:rPr lang="en-GB" dirty="0"/>
              <a:t> compared to the previous state of the art software solution.</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33</a:t>
            </a:fld>
            <a:endParaRPr lang="en-US" altLang="en-US" dirty="0">
              <a:solidFill>
                <a:prstClr val="black"/>
              </a:solidFill>
            </a:endParaRPr>
          </a:p>
        </p:txBody>
      </p:sp>
    </p:spTree>
    <p:extLst>
      <p:ext uri="{BB962C8B-B14F-4D97-AF65-F5344CB8AC3E}">
        <p14:creationId xmlns:p14="http://schemas.microsoft.com/office/powerpoint/2010/main" val="33237382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GateKeeper Conclusions</a:t>
            </a:r>
          </a:p>
        </p:txBody>
      </p:sp>
      <p:sp>
        <p:nvSpPr>
          <p:cNvPr id="3" name="Content Placeholder 2"/>
          <p:cNvSpPr>
            <a:spLocks noGrp="1"/>
          </p:cNvSpPr>
          <p:nvPr>
            <p:ph idx="1"/>
          </p:nvPr>
        </p:nvSpPr>
        <p:spPr>
          <a:xfrm>
            <a:off x="228600" y="1268760"/>
            <a:ext cx="8735888" cy="4876800"/>
          </a:xfrm>
        </p:spPr>
        <p:txBody>
          <a:bodyPr/>
          <a:lstStyle/>
          <a:p>
            <a:r>
              <a:rPr lang="en-US" dirty="0">
                <a:solidFill>
                  <a:srgbClr val="FF0000"/>
                </a:solidFill>
              </a:rPr>
              <a:t>FPGA-based </a:t>
            </a:r>
            <a:r>
              <a:rPr lang="en-US" dirty="0"/>
              <a:t>pre-alignment filtering </a:t>
            </a:r>
            <a:r>
              <a:rPr lang="en-US" dirty="0">
                <a:solidFill>
                  <a:srgbClr val="0000FF"/>
                </a:solidFill>
              </a:rPr>
              <a:t>greatly</a:t>
            </a:r>
            <a:r>
              <a:rPr lang="en-US" dirty="0"/>
              <a:t> speeds up read mapping</a:t>
            </a:r>
          </a:p>
          <a:p>
            <a:pPr lvl="1"/>
            <a:r>
              <a:rPr lang="en-US" dirty="0">
                <a:solidFill>
                  <a:srgbClr val="FF0000"/>
                </a:solidFill>
              </a:rPr>
              <a:t>10x speedup </a:t>
            </a:r>
            <a:r>
              <a:rPr lang="en-US" dirty="0"/>
              <a:t>of a state-of-the-art mapper (mrFAST)</a:t>
            </a:r>
          </a:p>
          <a:p>
            <a:pPr>
              <a:buFont typeface="Wingdings" panose="05000000000000000000" pitchFamily="2" charset="2"/>
              <a:buChar char="§"/>
            </a:pPr>
            <a:endParaRPr lang="en-US" dirty="0"/>
          </a:p>
          <a:p>
            <a:pPr>
              <a:buFont typeface="Wingdings" panose="05000000000000000000" pitchFamily="2" charset="2"/>
              <a:buChar char="§"/>
            </a:pPr>
            <a:endParaRPr lang="en-US" dirty="0"/>
          </a:p>
          <a:p>
            <a:r>
              <a:rPr lang="en-US" dirty="0"/>
              <a:t>FPGA-based pre-alignment can be </a:t>
            </a:r>
            <a:r>
              <a:rPr lang="en-US" dirty="0">
                <a:solidFill>
                  <a:srgbClr val="FF0000"/>
                </a:solidFill>
              </a:rPr>
              <a:t>integrated</a:t>
            </a:r>
            <a:r>
              <a:rPr lang="en-US" dirty="0"/>
              <a:t> with the </a:t>
            </a:r>
            <a:r>
              <a:rPr lang="en-US" dirty="0">
                <a:solidFill>
                  <a:srgbClr val="FF0000"/>
                </a:solidFill>
              </a:rPr>
              <a:t>sequencer</a:t>
            </a:r>
          </a:p>
          <a:p>
            <a:pPr lvl="1"/>
            <a:r>
              <a:rPr lang="en-US" dirty="0"/>
              <a:t>It can help to </a:t>
            </a:r>
            <a:r>
              <a:rPr lang="en-US" dirty="0">
                <a:solidFill>
                  <a:srgbClr val="0432FF"/>
                </a:solidFill>
              </a:rPr>
              <a:t>hide the complexity</a:t>
            </a:r>
            <a:r>
              <a:rPr lang="en-US" dirty="0"/>
              <a:t> and details of the FPGA</a:t>
            </a:r>
          </a:p>
          <a:p>
            <a:pPr lvl="1"/>
            <a:r>
              <a:rPr lang="en-US" dirty="0"/>
              <a:t>Enables </a:t>
            </a:r>
            <a:r>
              <a:rPr lang="en-US" dirty="0">
                <a:solidFill>
                  <a:srgbClr val="0432FF"/>
                </a:solidFill>
              </a:rPr>
              <a:t>real-time filtering </a:t>
            </a:r>
            <a:r>
              <a:rPr lang="en-US" dirty="0"/>
              <a:t>while sequencing</a:t>
            </a:r>
          </a:p>
          <a:p>
            <a:pPr marL="0" indent="0">
              <a:buNone/>
            </a:pPr>
            <a:endParaRPr lang="en-US" sz="2800" dirty="0"/>
          </a:p>
          <a:p>
            <a:endParaRPr lang="en-US" sz="1600" dirty="0"/>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altLang="en-US" sz="1600" b="0" i="0" u="none" strike="noStrike" kern="1200" cap="none" spc="0" normalizeH="0" baseline="0" noProof="0" dirty="0">
              <a:ln>
                <a:noFill/>
              </a:ln>
              <a:solidFill>
                <a:prstClr val="black"/>
              </a:solidFill>
              <a:effectLst/>
              <a:uLnTx/>
              <a:uFillTx/>
              <a:latin typeface="Garamond" pitchFamily="18" charset="0"/>
              <a:ea typeface="+mn-ea"/>
              <a:cs typeface="+mn-cs"/>
            </a:endParaRPr>
          </a:p>
        </p:txBody>
      </p:sp>
    </p:spTree>
    <p:extLst>
      <p:ext uri="{BB962C8B-B14F-4D97-AF65-F5344CB8AC3E}">
        <p14:creationId xmlns:p14="http://schemas.microsoft.com/office/powerpoint/2010/main" val="14367959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2780E-AA6F-1D4D-89A4-66E4EFAA9306}"/>
              </a:ext>
            </a:extLst>
          </p:cNvPr>
          <p:cNvSpPr>
            <a:spLocks noGrp="1"/>
          </p:cNvSpPr>
          <p:nvPr>
            <p:ph type="title"/>
          </p:nvPr>
        </p:nvSpPr>
        <p:spPr/>
        <p:txBody>
          <a:bodyPr/>
          <a:lstStyle/>
          <a:p>
            <a:r>
              <a:rPr lang="en-US" dirty="0"/>
              <a:t>More on SHD (SIMD Implementation)</a:t>
            </a:r>
          </a:p>
        </p:txBody>
      </p:sp>
      <p:sp>
        <p:nvSpPr>
          <p:cNvPr id="3" name="Content Placeholder 2">
            <a:extLst>
              <a:ext uri="{FF2B5EF4-FFF2-40B4-BE49-F238E27FC236}">
                <a16:creationId xmlns:a16="http://schemas.microsoft.com/office/drawing/2014/main" id="{448D89A7-3EA4-7748-93B1-E872851C444C}"/>
              </a:ext>
            </a:extLst>
          </p:cNvPr>
          <p:cNvSpPr>
            <a:spLocks noGrp="1"/>
          </p:cNvSpPr>
          <p:nvPr>
            <p:ph idx="1"/>
          </p:nvPr>
        </p:nvSpPr>
        <p:spPr>
          <a:xfrm>
            <a:off x="228600" y="1052736"/>
            <a:ext cx="8610600" cy="5040560"/>
          </a:xfrm>
        </p:spPr>
        <p:txBody>
          <a:bodyPr/>
          <a:lstStyle/>
          <a:p>
            <a:r>
              <a:rPr lang="en-US" dirty="0"/>
              <a:t>Download and test for yourself </a:t>
            </a:r>
          </a:p>
          <a:p>
            <a:r>
              <a:rPr lang="en-US" dirty="0">
                <a:hlinkClick r:id="rId2"/>
              </a:rPr>
              <a:t>https://github.com/CMU-SAFARI/Shifted-Hamming-Distance</a:t>
            </a:r>
            <a:r>
              <a:rPr lang="en-US" dirty="0"/>
              <a:t> </a:t>
            </a:r>
          </a:p>
        </p:txBody>
      </p:sp>
      <p:sp>
        <p:nvSpPr>
          <p:cNvPr id="4" name="Slide Number Placeholder 3">
            <a:extLst>
              <a:ext uri="{FF2B5EF4-FFF2-40B4-BE49-F238E27FC236}">
                <a16:creationId xmlns:a16="http://schemas.microsoft.com/office/drawing/2014/main" id="{6778F938-82BC-664D-80ED-92478DC2F58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pic>
        <p:nvPicPr>
          <p:cNvPr id="7" name="Picture 6">
            <a:extLst>
              <a:ext uri="{FF2B5EF4-FFF2-40B4-BE49-F238E27FC236}">
                <a16:creationId xmlns:a16="http://schemas.microsoft.com/office/drawing/2014/main" id="{2C6DBDE8-4D7A-1E4F-9F47-EBE9371E327D}"/>
              </a:ext>
            </a:extLst>
          </p:cNvPr>
          <p:cNvPicPr>
            <a:picLocks noChangeAspect="1"/>
          </p:cNvPicPr>
          <p:nvPr/>
        </p:nvPicPr>
        <p:blipFill>
          <a:blip r:embed="rId3"/>
          <a:stretch>
            <a:fillRect/>
          </a:stretch>
        </p:blipFill>
        <p:spPr>
          <a:xfrm>
            <a:off x="36512" y="2166138"/>
            <a:ext cx="9144000" cy="4112315"/>
          </a:xfrm>
          <a:prstGeom prst="rect">
            <a:avLst/>
          </a:prstGeom>
        </p:spPr>
      </p:pic>
    </p:spTree>
    <p:extLst>
      <p:ext uri="{BB962C8B-B14F-4D97-AF65-F5344CB8AC3E}">
        <p14:creationId xmlns:p14="http://schemas.microsoft.com/office/powerpoint/2010/main" val="793428367"/>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2780E-AA6F-1D4D-89A4-66E4EFAA9306}"/>
              </a:ext>
            </a:extLst>
          </p:cNvPr>
          <p:cNvSpPr>
            <a:spLocks noGrp="1"/>
          </p:cNvSpPr>
          <p:nvPr>
            <p:ph type="title"/>
          </p:nvPr>
        </p:nvSpPr>
        <p:spPr/>
        <p:txBody>
          <a:bodyPr/>
          <a:lstStyle/>
          <a:p>
            <a:r>
              <a:rPr lang="en-US" dirty="0"/>
              <a:t>More on GateKeeper</a:t>
            </a:r>
          </a:p>
        </p:txBody>
      </p:sp>
      <p:sp>
        <p:nvSpPr>
          <p:cNvPr id="3" name="Content Placeholder 2">
            <a:extLst>
              <a:ext uri="{FF2B5EF4-FFF2-40B4-BE49-F238E27FC236}">
                <a16:creationId xmlns:a16="http://schemas.microsoft.com/office/drawing/2014/main" id="{448D89A7-3EA4-7748-93B1-E872851C444C}"/>
              </a:ext>
            </a:extLst>
          </p:cNvPr>
          <p:cNvSpPr>
            <a:spLocks noGrp="1"/>
          </p:cNvSpPr>
          <p:nvPr>
            <p:ph idx="1"/>
          </p:nvPr>
        </p:nvSpPr>
        <p:spPr>
          <a:xfrm>
            <a:off x="228600" y="1052736"/>
            <a:ext cx="8610600" cy="5040560"/>
          </a:xfrm>
        </p:spPr>
        <p:txBody>
          <a:bodyPr/>
          <a:lstStyle/>
          <a:p>
            <a:r>
              <a:rPr lang="en-US" dirty="0"/>
              <a:t>Download and test for yourself </a:t>
            </a:r>
            <a:r>
              <a:rPr lang="en-US" dirty="0">
                <a:hlinkClick r:id="rId2"/>
              </a:rPr>
              <a:t>https://github.com/BilkentCompGen/GateKeeper</a:t>
            </a:r>
            <a:r>
              <a:rPr lang="en-US" dirty="0"/>
              <a:t> </a:t>
            </a:r>
          </a:p>
        </p:txBody>
      </p:sp>
      <p:sp>
        <p:nvSpPr>
          <p:cNvPr id="4" name="Slide Number Placeholder 3">
            <a:extLst>
              <a:ext uri="{FF2B5EF4-FFF2-40B4-BE49-F238E27FC236}">
                <a16:creationId xmlns:a16="http://schemas.microsoft.com/office/drawing/2014/main" id="{6778F938-82BC-664D-80ED-92478DC2F58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
        <p:nvSpPr>
          <p:cNvPr id="6" name="TextBox 5">
            <a:extLst>
              <a:ext uri="{FF2B5EF4-FFF2-40B4-BE49-F238E27FC236}">
                <a16:creationId xmlns:a16="http://schemas.microsoft.com/office/drawing/2014/main" id="{31C43C0B-A607-C142-8D8E-5599158E3857}"/>
              </a:ext>
            </a:extLst>
          </p:cNvPr>
          <p:cNvSpPr txBox="1"/>
          <p:nvPr/>
        </p:nvSpPr>
        <p:spPr>
          <a:xfrm>
            <a:off x="409520" y="5788243"/>
            <a:ext cx="8458200" cy="830997"/>
          </a:xfrm>
          <a:prstGeom prst="rect">
            <a:avLst/>
          </a:prstGeom>
          <a:noFill/>
        </p:spPr>
        <p:txBody>
          <a:bodyPr wrap="square" rtlCol="0">
            <a:spAutoFit/>
          </a:bodyPr>
          <a:lstStyle/>
          <a:p>
            <a:r>
              <a:rPr lang="en-US" sz="1600" dirty="0"/>
              <a:t>Alser+, </a:t>
            </a:r>
            <a:r>
              <a:rPr lang="en-US" sz="1600" dirty="0">
                <a:hlinkClick r:id="rId3"/>
              </a:rPr>
              <a:t>"GateKeeper: A New Hardware Architecture for Accelerating Pre-Alignment in DNA Short Read Mapping”</a:t>
            </a:r>
            <a:r>
              <a:rPr lang="en-US" sz="1600" dirty="0"/>
              <a:t>, Bioinformatics, 2017.</a:t>
            </a:r>
            <a:br>
              <a:rPr lang="en-US" sz="1600" dirty="0"/>
            </a:br>
            <a:endParaRPr lang="en-US" sz="1600" dirty="0"/>
          </a:p>
        </p:txBody>
      </p:sp>
      <p:pic>
        <p:nvPicPr>
          <p:cNvPr id="7" name="Content Placeholder 11">
            <a:extLst>
              <a:ext uri="{FF2B5EF4-FFF2-40B4-BE49-F238E27FC236}">
                <a16:creationId xmlns:a16="http://schemas.microsoft.com/office/drawing/2014/main" id="{37F3297F-ADF2-0040-A8DE-70E108F9E8B9}"/>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bwMode="auto">
          <a:xfrm>
            <a:off x="497608" y="1916832"/>
            <a:ext cx="7891106" cy="3717164"/>
          </a:xfrm>
          <a:prstGeom prst="rect">
            <a:avLst/>
          </a:prstGeom>
          <a:noFill/>
          <a:ln w="9525">
            <a:noFill/>
            <a:miter lim="800000"/>
            <a:headEnd/>
            <a:tailEnd/>
          </a:ln>
        </p:spPr>
      </p:pic>
    </p:spTree>
    <p:extLst>
      <p:ext uri="{BB962C8B-B14F-4D97-AF65-F5344CB8AC3E}">
        <p14:creationId xmlns:p14="http://schemas.microsoft.com/office/powerpoint/2010/main" val="2526260272"/>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BFB48-F308-4A0E-A740-87BEF914927E}"/>
              </a:ext>
            </a:extLst>
          </p:cNvPr>
          <p:cNvSpPr>
            <a:spLocks noGrp="1"/>
          </p:cNvSpPr>
          <p:nvPr>
            <p:ph type="title"/>
          </p:nvPr>
        </p:nvSpPr>
        <p:spPr/>
        <p:txBody>
          <a:bodyPr/>
          <a:lstStyle/>
          <a:p>
            <a:r>
              <a:rPr lang="en-GB" dirty="0"/>
              <a:t>Strengths</a:t>
            </a:r>
          </a:p>
        </p:txBody>
      </p:sp>
      <p:sp>
        <p:nvSpPr>
          <p:cNvPr id="3" name="Content Placeholder 2">
            <a:extLst>
              <a:ext uri="{FF2B5EF4-FFF2-40B4-BE49-F238E27FC236}">
                <a16:creationId xmlns:a16="http://schemas.microsoft.com/office/drawing/2014/main" id="{DE8997C2-8F75-44C8-8FE0-5F836B67F007}"/>
              </a:ext>
            </a:extLst>
          </p:cNvPr>
          <p:cNvSpPr>
            <a:spLocks noGrp="1"/>
          </p:cNvSpPr>
          <p:nvPr>
            <p:ph idx="1"/>
          </p:nvPr>
        </p:nvSpPr>
        <p:spPr>
          <a:xfrm>
            <a:off x="228600" y="1219200"/>
            <a:ext cx="8610600" cy="4876800"/>
          </a:xfrm>
        </p:spPr>
        <p:txBody>
          <a:bodyPr/>
          <a:lstStyle/>
          <a:p>
            <a:r>
              <a:rPr lang="en-GB" dirty="0">
                <a:solidFill>
                  <a:srgbClr val="0432FF"/>
                </a:solidFill>
              </a:rPr>
              <a:t>New and simple </a:t>
            </a:r>
            <a:r>
              <a:rPr lang="en-GB" dirty="0"/>
              <a:t>solution to a critical problem. New algorithm and hardware architecture.</a:t>
            </a:r>
          </a:p>
          <a:p>
            <a:endParaRPr lang="en-GB" sz="1000" dirty="0"/>
          </a:p>
          <a:p>
            <a:r>
              <a:rPr lang="en-US" dirty="0"/>
              <a:t>GateKeeper </a:t>
            </a:r>
            <a:r>
              <a:rPr lang="en-US" dirty="0">
                <a:solidFill>
                  <a:srgbClr val="0432FF"/>
                </a:solidFill>
              </a:rPr>
              <a:t>does not sacrifice </a:t>
            </a:r>
            <a:r>
              <a:rPr lang="en-US" dirty="0"/>
              <a:t>any of the aligner capabilities, as it does not modify or replace the alignment step.</a:t>
            </a:r>
          </a:p>
          <a:p>
            <a:pPr marL="0" indent="0">
              <a:buNone/>
            </a:pPr>
            <a:endParaRPr lang="en-GB" sz="1000" dirty="0"/>
          </a:p>
          <a:p>
            <a:r>
              <a:rPr lang="en-GB" dirty="0"/>
              <a:t>Design is </a:t>
            </a:r>
            <a:r>
              <a:rPr lang="en-GB" dirty="0">
                <a:solidFill>
                  <a:srgbClr val="0432FF"/>
                </a:solidFill>
              </a:rPr>
              <a:t>scalable</a:t>
            </a:r>
            <a:r>
              <a:rPr lang="en-GB" dirty="0"/>
              <a:t>; could add more processing cores in the future.</a:t>
            </a:r>
          </a:p>
          <a:p>
            <a:endParaRPr lang="en-GB" sz="1000" dirty="0"/>
          </a:p>
          <a:p>
            <a:r>
              <a:rPr lang="en-GB" dirty="0"/>
              <a:t>Some sequencers use </a:t>
            </a:r>
            <a:r>
              <a:rPr lang="en-GB" dirty="0">
                <a:solidFill>
                  <a:srgbClr val="0432FF"/>
                </a:solidFill>
              </a:rPr>
              <a:t>FPGAs </a:t>
            </a:r>
            <a:r>
              <a:rPr lang="en-GB" dirty="0"/>
              <a:t>as well, so GateKeeper could be integrated into them.</a:t>
            </a:r>
          </a:p>
          <a:p>
            <a:endParaRPr lang="en-GB" sz="1000" dirty="0"/>
          </a:p>
        </p:txBody>
      </p:sp>
      <p:sp>
        <p:nvSpPr>
          <p:cNvPr id="4" name="Slide Number Placeholder 3">
            <a:extLst>
              <a:ext uri="{FF2B5EF4-FFF2-40B4-BE49-F238E27FC236}">
                <a16:creationId xmlns:a16="http://schemas.microsoft.com/office/drawing/2014/main" id="{15A5B024-96A8-4F9F-B9B2-1939C4A755FB}"/>
              </a:ext>
            </a:extLst>
          </p:cNvPr>
          <p:cNvSpPr>
            <a:spLocks noGrp="1"/>
          </p:cNvSpPr>
          <p:nvPr>
            <p:ph type="sldNum" sz="quarter" idx="11"/>
          </p:nvPr>
        </p:nvSpPr>
        <p:spPr/>
        <p:txBody>
          <a:bodyPr/>
          <a:lstStyle/>
          <a:p>
            <a:fld id="{323594FA-E141-4234-AE05-360401972BE7}" type="slidenum">
              <a:rPr lang="en-US" altLang="en-US" smtClean="0"/>
              <a:pPr/>
              <a:t>37</a:t>
            </a:fld>
            <a:endParaRPr lang="en-US" altLang="en-US" dirty="0"/>
          </a:p>
        </p:txBody>
      </p:sp>
    </p:spTree>
    <p:extLst>
      <p:ext uri="{BB962C8B-B14F-4D97-AF65-F5344CB8AC3E}">
        <p14:creationId xmlns:p14="http://schemas.microsoft.com/office/powerpoint/2010/main" val="3506925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BFB48-F308-4A0E-A740-87BEF914927E}"/>
              </a:ext>
            </a:extLst>
          </p:cNvPr>
          <p:cNvSpPr>
            <a:spLocks noGrp="1"/>
          </p:cNvSpPr>
          <p:nvPr>
            <p:ph type="title"/>
          </p:nvPr>
        </p:nvSpPr>
        <p:spPr/>
        <p:txBody>
          <a:bodyPr/>
          <a:lstStyle/>
          <a:p>
            <a:r>
              <a:rPr lang="en-GB" dirty="0"/>
              <a:t>Strengths (cont’d)</a:t>
            </a:r>
          </a:p>
        </p:txBody>
      </p:sp>
      <p:sp>
        <p:nvSpPr>
          <p:cNvPr id="3" name="Content Placeholder 2">
            <a:extLst>
              <a:ext uri="{FF2B5EF4-FFF2-40B4-BE49-F238E27FC236}">
                <a16:creationId xmlns:a16="http://schemas.microsoft.com/office/drawing/2014/main" id="{DE8997C2-8F75-44C8-8FE0-5F836B67F007}"/>
              </a:ext>
            </a:extLst>
          </p:cNvPr>
          <p:cNvSpPr>
            <a:spLocks noGrp="1"/>
          </p:cNvSpPr>
          <p:nvPr>
            <p:ph idx="1"/>
          </p:nvPr>
        </p:nvSpPr>
        <p:spPr>
          <a:xfrm>
            <a:off x="228600" y="914400"/>
            <a:ext cx="8610600" cy="4876800"/>
          </a:xfrm>
        </p:spPr>
        <p:txBody>
          <a:bodyPr/>
          <a:lstStyle/>
          <a:p>
            <a:r>
              <a:rPr lang="en-GB" dirty="0"/>
              <a:t>Authors understand and </a:t>
            </a:r>
            <a:r>
              <a:rPr lang="en-GB" dirty="0">
                <a:solidFill>
                  <a:srgbClr val="0432FF"/>
                </a:solidFill>
              </a:rPr>
              <a:t>highlight limitations of GateKeeper</a:t>
            </a:r>
          </a:p>
          <a:p>
            <a:endParaRPr lang="en-GB" dirty="0">
              <a:solidFill>
                <a:srgbClr val="0432FF"/>
              </a:solidFill>
            </a:endParaRPr>
          </a:p>
          <a:p>
            <a:r>
              <a:rPr lang="en-US" dirty="0"/>
              <a:t>Greatly </a:t>
            </a:r>
            <a:r>
              <a:rPr lang="en-US" dirty="0">
                <a:solidFill>
                  <a:srgbClr val="0432FF"/>
                </a:solidFill>
              </a:rPr>
              <a:t>improves filtering speed and accuracy</a:t>
            </a:r>
            <a:endParaRPr lang="en-US" dirty="0">
              <a:solidFill>
                <a:srgbClr val="FF0000"/>
              </a:solidFill>
            </a:endParaRPr>
          </a:p>
          <a:p>
            <a:endParaRPr lang="en-US" dirty="0">
              <a:solidFill>
                <a:srgbClr val="FF0000"/>
              </a:solidFill>
            </a:endParaRPr>
          </a:p>
          <a:p>
            <a:r>
              <a:rPr lang="en-US" dirty="0"/>
              <a:t>Spurred </a:t>
            </a:r>
            <a:r>
              <a:rPr lang="en-US" dirty="0">
                <a:solidFill>
                  <a:srgbClr val="0432FF"/>
                </a:solidFill>
              </a:rPr>
              <a:t>quite a few papers </a:t>
            </a:r>
            <a:r>
              <a:rPr lang="en-US" dirty="0"/>
              <a:t>that build on GateKeeper</a:t>
            </a:r>
          </a:p>
          <a:p>
            <a:endParaRPr lang="en-US" dirty="0">
              <a:solidFill>
                <a:srgbClr val="FF0000"/>
              </a:solidFill>
            </a:endParaRPr>
          </a:p>
          <a:p>
            <a:r>
              <a:rPr lang="en-US" dirty="0"/>
              <a:t>Well-written, interesting and easy to understand paper</a:t>
            </a:r>
          </a:p>
          <a:p>
            <a:endParaRPr lang="en-US" dirty="0"/>
          </a:p>
          <a:p>
            <a:endParaRPr lang="en-US" dirty="0"/>
          </a:p>
          <a:p>
            <a:endParaRPr lang="en-GB" dirty="0"/>
          </a:p>
          <a:p>
            <a:endParaRPr lang="en-GB" dirty="0">
              <a:solidFill>
                <a:srgbClr val="0432FF"/>
              </a:solidFill>
            </a:endParaRPr>
          </a:p>
        </p:txBody>
      </p:sp>
      <p:sp>
        <p:nvSpPr>
          <p:cNvPr id="4" name="Slide Number Placeholder 3">
            <a:extLst>
              <a:ext uri="{FF2B5EF4-FFF2-40B4-BE49-F238E27FC236}">
                <a16:creationId xmlns:a16="http://schemas.microsoft.com/office/drawing/2014/main" id="{15A5B024-96A8-4F9F-B9B2-1939C4A755FB}"/>
              </a:ext>
            </a:extLst>
          </p:cNvPr>
          <p:cNvSpPr>
            <a:spLocks noGrp="1"/>
          </p:cNvSpPr>
          <p:nvPr>
            <p:ph type="sldNum" sz="quarter" idx="11"/>
          </p:nvPr>
        </p:nvSpPr>
        <p:spPr/>
        <p:txBody>
          <a:bodyPr/>
          <a:lstStyle/>
          <a:p>
            <a:fld id="{323594FA-E141-4234-AE05-360401972BE7}" type="slidenum">
              <a:rPr lang="en-US" altLang="en-US" smtClean="0"/>
              <a:pPr/>
              <a:t>38</a:t>
            </a:fld>
            <a:endParaRPr lang="en-US" altLang="en-US" dirty="0"/>
          </a:p>
        </p:txBody>
      </p:sp>
    </p:spTree>
    <p:extLst>
      <p:ext uri="{BB962C8B-B14F-4D97-AF65-F5344CB8AC3E}">
        <p14:creationId xmlns:p14="http://schemas.microsoft.com/office/powerpoint/2010/main" val="10102819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F6563-3659-4A05-9803-633D20BEE92E}"/>
              </a:ext>
            </a:extLst>
          </p:cNvPr>
          <p:cNvSpPr>
            <a:spLocks noGrp="1"/>
          </p:cNvSpPr>
          <p:nvPr>
            <p:ph type="title"/>
          </p:nvPr>
        </p:nvSpPr>
        <p:spPr/>
        <p:txBody>
          <a:bodyPr/>
          <a:lstStyle/>
          <a:p>
            <a:r>
              <a:rPr lang="en-GB" dirty="0"/>
              <a:t>Weaknesses</a:t>
            </a:r>
          </a:p>
        </p:txBody>
      </p:sp>
      <p:sp>
        <p:nvSpPr>
          <p:cNvPr id="3" name="Content Placeholder 2">
            <a:extLst>
              <a:ext uri="{FF2B5EF4-FFF2-40B4-BE49-F238E27FC236}">
                <a16:creationId xmlns:a16="http://schemas.microsoft.com/office/drawing/2014/main" id="{ABD46C73-3427-4247-80E8-1E1C3E20F691}"/>
              </a:ext>
            </a:extLst>
          </p:cNvPr>
          <p:cNvSpPr>
            <a:spLocks noGrp="1"/>
          </p:cNvSpPr>
          <p:nvPr>
            <p:ph idx="1"/>
          </p:nvPr>
        </p:nvSpPr>
        <p:spPr>
          <a:xfrm>
            <a:off x="228600" y="990600"/>
            <a:ext cx="8610600" cy="4876800"/>
          </a:xfrm>
        </p:spPr>
        <p:txBody>
          <a:bodyPr/>
          <a:lstStyle/>
          <a:p>
            <a:r>
              <a:rPr lang="en-GB" dirty="0"/>
              <a:t>The benefits of such a mechanism require an FPGA and advanced knowledge with computers, this may be </a:t>
            </a:r>
            <a:r>
              <a:rPr lang="en-GB" dirty="0">
                <a:solidFill>
                  <a:srgbClr val="FF0000"/>
                </a:solidFill>
              </a:rPr>
              <a:t>problematic for some biologists/genomicists/geneticists</a:t>
            </a:r>
          </a:p>
          <a:p>
            <a:endParaRPr lang="en-GB" dirty="0"/>
          </a:p>
          <a:p>
            <a:r>
              <a:rPr lang="en-GB" dirty="0"/>
              <a:t>The amendment of the random zeros is a simple “</a:t>
            </a:r>
            <a:r>
              <a:rPr lang="en-GB" dirty="0">
                <a:solidFill>
                  <a:srgbClr val="FF0000"/>
                </a:solidFill>
              </a:rPr>
              <a:t>hack</a:t>
            </a:r>
            <a:r>
              <a:rPr lang="en-GB" dirty="0"/>
              <a:t>” to reduce the number of false positives, but there is </a:t>
            </a:r>
            <a:r>
              <a:rPr lang="en-GB" dirty="0">
                <a:solidFill>
                  <a:srgbClr val="FF0000"/>
                </a:solidFill>
              </a:rPr>
              <a:t>no explanation </a:t>
            </a:r>
            <a:r>
              <a:rPr lang="en-GB" dirty="0"/>
              <a:t>why GateKeeper only flips the patterns 101 and 1001, what about 10001? And 10</a:t>
            </a:r>
            <a:r>
              <a:rPr lang="en-GB" baseline="30000" dirty="0"/>
              <a:t>n</a:t>
            </a:r>
            <a:r>
              <a:rPr lang="en-GB" dirty="0"/>
              <a:t>1? </a:t>
            </a:r>
          </a:p>
          <a:p>
            <a:endParaRPr lang="en-GB" dirty="0"/>
          </a:p>
          <a:p>
            <a:r>
              <a:rPr lang="en-GB" dirty="0"/>
              <a:t>The paper can be </a:t>
            </a:r>
            <a:r>
              <a:rPr lang="en-GB" dirty="0">
                <a:solidFill>
                  <a:srgbClr val="FF0000"/>
                </a:solidFill>
              </a:rPr>
              <a:t>confusing at times </a:t>
            </a:r>
            <a:r>
              <a:rPr lang="en-GB" dirty="0"/>
              <a:t>due to the use of a “supplementary material” document that is constantly referred to (but understandable as there was a page limit set by the publication journal).</a:t>
            </a:r>
          </a:p>
          <a:p>
            <a:endParaRPr lang="en-GB" dirty="0"/>
          </a:p>
        </p:txBody>
      </p:sp>
      <p:sp>
        <p:nvSpPr>
          <p:cNvPr id="4" name="Slide Number Placeholder 3">
            <a:extLst>
              <a:ext uri="{FF2B5EF4-FFF2-40B4-BE49-F238E27FC236}">
                <a16:creationId xmlns:a16="http://schemas.microsoft.com/office/drawing/2014/main" id="{2C24A91A-FCF5-4C97-A677-5CC2D371D480}"/>
              </a:ext>
            </a:extLst>
          </p:cNvPr>
          <p:cNvSpPr>
            <a:spLocks noGrp="1"/>
          </p:cNvSpPr>
          <p:nvPr>
            <p:ph type="sldNum" sz="quarter" idx="11"/>
          </p:nvPr>
        </p:nvSpPr>
        <p:spPr/>
        <p:txBody>
          <a:bodyPr/>
          <a:lstStyle/>
          <a:p>
            <a:pPr>
              <a:defRPr/>
            </a:pPr>
            <a:fld id="{5A4FB91F-8620-9C4D-8A32-1AD02BFD54B1}" type="slidenum">
              <a:rPr lang="en-US" smtClean="0"/>
              <a:pPr>
                <a:defRPr/>
              </a:pPr>
              <a:t>39</a:t>
            </a:fld>
            <a:endParaRPr lang="en-US" dirty="0"/>
          </a:p>
        </p:txBody>
      </p:sp>
    </p:spTree>
    <p:extLst>
      <p:ext uri="{BB962C8B-B14F-4D97-AF65-F5344CB8AC3E}">
        <p14:creationId xmlns:p14="http://schemas.microsoft.com/office/powerpoint/2010/main" val="32198163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1291F8-E834-3343-8F91-3C3ADE581730}"/>
              </a:ext>
            </a:extLst>
          </p:cNvPr>
          <p:cNvSpPr/>
          <p:nvPr/>
        </p:nvSpPr>
        <p:spPr>
          <a:xfrm>
            <a:off x="-13800" y="6172200"/>
            <a:ext cx="1995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ctrTitle"/>
          </p:nvPr>
        </p:nvSpPr>
        <p:spPr>
          <a:xfrm>
            <a:off x="0" y="0"/>
            <a:ext cx="9144000" cy="3429000"/>
          </a:xfrm>
          <a:solidFill>
            <a:srgbClr val="00B050"/>
          </a:solidFill>
        </p:spPr>
        <p:txBody>
          <a:bodyPr/>
          <a:lstStyle/>
          <a:p>
            <a:pPr algn="ctr"/>
            <a:br>
              <a:rPr lang="en-US" sz="4000" dirty="0">
                <a:solidFill>
                  <a:schemeClr val="bg1"/>
                </a:solidFill>
                <a:latin typeface="Calibri" panose="020F0502020204030204" pitchFamily="34" charset="0"/>
                <a:cs typeface="Calibri" panose="020F0502020204030204" pitchFamily="34" charset="0"/>
              </a:rPr>
            </a:br>
            <a:r>
              <a:rPr lang="en-US" sz="4000" b="1" dirty="0">
                <a:solidFill>
                  <a:schemeClr val="bg1"/>
                </a:solidFill>
                <a:latin typeface="Calibri" panose="020F0502020204030204" pitchFamily="34" charset="0"/>
                <a:cs typeface="Calibri" panose="020F0502020204030204" pitchFamily="34" charset="0"/>
              </a:rPr>
              <a:t>GateKeeper</a:t>
            </a:r>
            <a:r>
              <a:rPr lang="en-US" sz="4000" dirty="0">
                <a:solidFill>
                  <a:schemeClr val="bg1"/>
                </a:solidFill>
                <a:latin typeface="Calibri" panose="020F0502020204030204" pitchFamily="34" charset="0"/>
                <a:cs typeface="Calibri" panose="020F0502020204030204" pitchFamily="34" charset="0"/>
              </a:rPr>
              <a:t>: A New Hardware Architecture for Accelerating Pre-Alignment </a:t>
            </a:r>
            <a:br>
              <a:rPr lang="en-US" sz="4000" dirty="0">
                <a:solidFill>
                  <a:schemeClr val="bg1"/>
                </a:solidFill>
                <a:latin typeface="Calibri" panose="020F0502020204030204" pitchFamily="34" charset="0"/>
                <a:cs typeface="Calibri" panose="020F0502020204030204" pitchFamily="34" charset="0"/>
              </a:rPr>
            </a:br>
            <a:r>
              <a:rPr lang="en-US" sz="4000" dirty="0">
                <a:solidFill>
                  <a:schemeClr val="bg1"/>
                </a:solidFill>
                <a:latin typeface="Calibri" panose="020F0502020204030204" pitchFamily="34" charset="0"/>
                <a:cs typeface="Calibri" panose="020F0502020204030204" pitchFamily="34" charset="0"/>
              </a:rPr>
              <a:t>in DNA Short Read Mapping</a:t>
            </a:r>
          </a:p>
        </p:txBody>
      </p:sp>
      <p:pic>
        <p:nvPicPr>
          <p:cNvPr id="9" name="Picture 8" descr="Burgundy_CMU_JPG_Logo.jpg">
            <a:extLst>
              <a:ext uri="{FF2B5EF4-FFF2-40B4-BE49-F238E27FC236}">
                <a16:creationId xmlns:a16="http://schemas.microsoft.com/office/drawing/2014/main" id="{E234E401-556B-5C45-BD49-0F2580F8455F}"/>
              </a:ext>
            </a:extLst>
          </p:cNvPr>
          <p:cNvPicPr>
            <a:picLocks noChangeAspect="1"/>
          </p:cNvPicPr>
          <p:nvPr/>
        </p:nvPicPr>
        <p:blipFill rotWithShape="1">
          <a:blip r:embed="rId3" cstate="print"/>
          <a:srcRect t="19948" b="26380"/>
          <a:stretch/>
        </p:blipFill>
        <p:spPr>
          <a:xfrm>
            <a:off x="6989722" y="6115030"/>
            <a:ext cx="2139288" cy="424697"/>
          </a:xfrm>
          <a:prstGeom prst="rect">
            <a:avLst/>
          </a:prstGeom>
        </p:spPr>
      </p:pic>
      <p:pic>
        <p:nvPicPr>
          <p:cNvPr id="10" name="Picture 9">
            <a:extLst>
              <a:ext uri="{FF2B5EF4-FFF2-40B4-BE49-F238E27FC236}">
                <a16:creationId xmlns:a16="http://schemas.microsoft.com/office/drawing/2014/main" id="{29C318F5-606F-B445-AA40-A987D3CB5981}"/>
              </a:ext>
            </a:extLst>
          </p:cNvPr>
          <p:cNvPicPr>
            <a:picLocks noChangeAspect="1"/>
          </p:cNvPicPr>
          <p:nvPr/>
        </p:nvPicPr>
        <p:blipFill>
          <a:blip r:embed="rId4"/>
          <a:stretch>
            <a:fillRect/>
          </a:stretch>
        </p:blipFill>
        <p:spPr>
          <a:xfrm>
            <a:off x="2687934" y="6045691"/>
            <a:ext cx="2238562" cy="455981"/>
          </a:xfrm>
          <a:prstGeom prst="rect">
            <a:avLst/>
          </a:prstGeom>
        </p:spPr>
      </p:pic>
      <p:pic>
        <p:nvPicPr>
          <p:cNvPr id="12" name="Picture 11">
            <a:extLst>
              <a:ext uri="{FF2B5EF4-FFF2-40B4-BE49-F238E27FC236}">
                <a16:creationId xmlns:a16="http://schemas.microsoft.com/office/drawing/2014/main" id="{97595BF7-B68B-E344-AAF6-D4529C3BE2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6450" y="6105154"/>
            <a:ext cx="1930111" cy="393618"/>
          </a:xfrm>
          <a:prstGeom prst="rect">
            <a:avLst/>
          </a:prstGeom>
        </p:spPr>
      </p:pic>
      <p:pic>
        <p:nvPicPr>
          <p:cNvPr id="13" name="Picture 12">
            <a:extLst>
              <a:ext uri="{FF2B5EF4-FFF2-40B4-BE49-F238E27FC236}">
                <a16:creationId xmlns:a16="http://schemas.microsoft.com/office/drawing/2014/main" id="{8A7A95DC-0A8D-F447-B961-E1B21DF5D66C}"/>
              </a:ext>
            </a:extLst>
          </p:cNvPr>
          <p:cNvPicPr>
            <a:picLocks noChangeAspect="1"/>
          </p:cNvPicPr>
          <p:nvPr/>
        </p:nvPicPr>
        <p:blipFill>
          <a:blip r:embed="rId6"/>
          <a:stretch>
            <a:fillRect/>
          </a:stretch>
        </p:blipFill>
        <p:spPr>
          <a:xfrm>
            <a:off x="161353" y="6013294"/>
            <a:ext cx="2402943" cy="505582"/>
          </a:xfrm>
          <a:prstGeom prst="rect">
            <a:avLst/>
          </a:prstGeom>
        </p:spPr>
      </p:pic>
      <p:sp>
        <p:nvSpPr>
          <p:cNvPr id="14" name="Rectangle 13">
            <a:extLst>
              <a:ext uri="{FF2B5EF4-FFF2-40B4-BE49-F238E27FC236}">
                <a16:creationId xmlns:a16="http://schemas.microsoft.com/office/drawing/2014/main" id="{2E963992-BDDB-3548-8B0A-0156984E41B8}"/>
              </a:ext>
            </a:extLst>
          </p:cNvPr>
          <p:cNvSpPr/>
          <p:nvPr/>
        </p:nvSpPr>
        <p:spPr>
          <a:xfrm>
            <a:off x="439543" y="3581400"/>
            <a:ext cx="8264914" cy="2646878"/>
          </a:xfrm>
          <a:prstGeom prst="rect">
            <a:avLst/>
          </a:prstGeom>
        </p:spPr>
        <p:txBody>
          <a:bodyPr wrap="square">
            <a:spAutoFit/>
          </a:bodyPr>
          <a:lstStyle/>
          <a:p>
            <a:pPr algn="ctr">
              <a:spcBef>
                <a:spcPts val="1200"/>
              </a:spcBef>
            </a:pPr>
            <a:r>
              <a:rPr lang="en-US" sz="2600" dirty="0">
                <a:latin typeface="Calibri" panose="020F0502020204030204" pitchFamily="34" charset="0"/>
                <a:cs typeface="Calibri" panose="020F0502020204030204" pitchFamily="34" charset="0"/>
              </a:rPr>
              <a:t>Mohammed </a:t>
            </a:r>
            <a:r>
              <a:rPr lang="en-US" sz="2600" dirty="0" err="1">
                <a:latin typeface="Calibri" panose="020F0502020204030204" pitchFamily="34" charset="0"/>
                <a:cs typeface="Calibri" panose="020F0502020204030204" pitchFamily="34" charset="0"/>
              </a:rPr>
              <a:t>Alser</a:t>
            </a:r>
            <a:r>
              <a:rPr lang="en-US" sz="2600" dirty="0">
                <a:latin typeface="Calibri" panose="020F0502020204030204" pitchFamily="34" charset="0"/>
                <a:cs typeface="Calibri" panose="020F0502020204030204" pitchFamily="34" charset="0"/>
              </a:rPr>
              <a:t>, Hasan Hassan, </a:t>
            </a:r>
            <a:r>
              <a:rPr lang="en-US" sz="2600" dirty="0" err="1">
                <a:latin typeface="Calibri" panose="020F0502020204030204" pitchFamily="34" charset="0"/>
                <a:cs typeface="Calibri" panose="020F0502020204030204" pitchFamily="34" charset="0"/>
              </a:rPr>
              <a:t>Hongyi</a:t>
            </a:r>
            <a:r>
              <a:rPr lang="en-US" sz="2600" dirty="0">
                <a:latin typeface="Calibri" panose="020F0502020204030204" pitchFamily="34" charset="0"/>
                <a:cs typeface="Calibri" panose="020F0502020204030204" pitchFamily="34" charset="0"/>
              </a:rPr>
              <a:t> Xin, </a:t>
            </a:r>
            <a:r>
              <a:rPr lang="en-US" sz="2600" dirty="0" err="1">
                <a:latin typeface="Calibri" panose="020F0502020204030204" pitchFamily="34" charset="0"/>
                <a:cs typeface="Calibri" panose="020F0502020204030204" pitchFamily="34" charset="0"/>
              </a:rPr>
              <a:t>Oğuz</a:t>
            </a:r>
            <a:r>
              <a:rPr lang="en-US" sz="2600" dirty="0">
                <a:latin typeface="Calibri" panose="020F0502020204030204" pitchFamily="34" charset="0"/>
                <a:cs typeface="Calibri" panose="020F0502020204030204" pitchFamily="34" charset="0"/>
              </a:rPr>
              <a:t> </a:t>
            </a:r>
            <a:r>
              <a:rPr lang="en-US" sz="2600" dirty="0" err="1">
                <a:latin typeface="Calibri" panose="020F0502020204030204" pitchFamily="34" charset="0"/>
                <a:cs typeface="Calibri" panose="020F0502020204030204" pitchFamily="34" charset="0"/>
              </a:rPr>
              <a:t>Ergin</a:t>
            </a:r>
            <a:r>
              <a:rPr lang="en-US" sz="2600" dirty="0">
                <a:latin typeface="Calibri" panose="020F0502020204030204" pitchFamily="34" charset="0"/>
                <a:cs typeface="Calibri" panose="020F0502020204030204" pitchFamily="34" charset="0"/>
              </a:rPr>
              <a:t>, </a:t>
            </a:r>
            <a:r>
              <a:rPr lang="en-US" sz="2600" dirty="0" err="1">
                <a:latin typeface="Calibri" panose="020F0502020204030204" pitchFamily="34" charset="0"/>
                <a:cs typeface="Calibri" panose="020F0502020204030204" pitchFamily="34" charset="0"/>
              </a:rPr>
              <a:t>Onur</a:t>
            </a:r>
            <a:r>
              <a:rPr lang="en-US" sz="2600" dirty="0">
                <a:latin typeface="Calibri" panose="020F0502020204030204" pitchFamily="34" charset="0"/>
                <a:cs typeface="Calibri" panose="020F0502020204030204" pitchFamily="34" charset="0"/>
              </a:rPr>
              <a:t> </a:t>
            </a:r>
            <a:r>
              <a:rPr lang="en-US" sz="2600" dirty="0" err="1">
                <a:latin typeface="Calibri" panose="020F0502020204030204" pitchFamily="34" charset="0"/>
                <a:cs typeface="Calibri" panose="020F0502020204030204" pitchFamily="34" charset="0"/>
              </a:rPr>
              <a:t>Mutlu</a:t>
            </a:r>
            <a:r>
              <a:rPr lang="en-US" sz="2600" dirty="0">
                <a:latin typeface="Calibri" panose="020F0502020204030204" pitchFamily="34" charset="0"/>
                <a:cs typeface="Calibri" panose="020F0502020204030204" pitchFamily="34" charset="0"/>
              </a:rPr>
              <a:t>, Can </a:t>
            </a:r>
            <a:r>
              <a:rPr lang="en-US" sz="2600" dirty="0" err="1">
                <a:latin typeface="Calibri" panose="020F0502020204030204" pitchFamily="34" charset="0"/>
                <a:cs typeface="Calibri" panose="020F0502020204030204" pitchFamily="34" charset="0"/>
              </a:rPr>
              <a:t>Alkan</a:t>
            </a:r>
            <a:endParaRPr lang="en-US" sz="2600" dirty="0">
              <a:latin typeface="Calibri" panose="020F0502020204030204" pitchFamily="34" charset="0"/>
              <a:cs typeface="Calibri" panose="020F0502020204030204" pitchFamily="34" charset="0"/>
            </a:endParaRPr>
          </a:p>
          <a:p>
            <a:pPr algn="ctr"/>
            <a:r>
              <a:rPr lang="en-US" sz="2600" b="1" dirty="0">
                <a:solidFill>
                  <a:schemeClr val="accent6"/>
                </a:solidFill>
                <a:latin typeface="Calibri" panose="020F0502020204030204" pitchFamily="34" charset="0"/>
                <a:cs typeface="Calibri" panose="020F0502020204030204" pitchFamily="34" charset="0"/>
              </a:rPr>
              <a:t>Bioinformatics, 2017</a:t>
            </a:r>
          </a:p>
          <a:p>
            <a:pPr algn="ctr"/>
            <a:endParaRPr lang="en-US" sz="2600" dirty="0">
              <a:solidFill>
                <a:schemeClr val="tx2"/>
              </a:solidFill>
              <a:latin typeface="Calibri" panose="020F0502020204030204" pitchFamily="34" charset="0"/>
              <a:cs typeface="Calibri" panose="020F0502020204030204" pitchFamily="34" charset="0"/>
            </a:endParaRPr>
          </a:p>
          <a:p>
            <a:pPr algn="ctr"/>
            <a:r>
              <a:rPr lang="en-US" sz="2600" dirty="0">
                <a:latin typeface="Calibri" panose="020F0502020204030204" pitchFamily="34" charset="0"/>
                <a:cs typeface="Calibri" panose="020F0502020204030204" pitchFamily="34" charset="0"/>
              </a:rPr>
              <a:t>Presented by: Mohammed </a:t>
            </a:r>
            <a:r>
              <a:rPr lang="en-US" sz="2600" dirty="0" err="1">
                <a:latin typeface="Calibri" panose="020F0502020204030204" pitchFamily="34" charset="0"/>
                <a:cs typeface="Calibri" panose="020F0502020204030204" pitchFamily="34" charset="0"/>
              </a:rPr>
              <a:t>Alser</a:t>
            </a:r>
            <a:endParaRPr lang="en-US" sz="2600" dirty="0">
              <a:latin typeface="Calibri" panose="020F0502020204030204" pitchFamily="34" charset="0"/>
              <a:cs typeface="Calibri" panose="020F0502020204030204" pitchFamily="34" charset="0"/>
            </a:endParaRPr>
          </a:p>
          <a:p>
            <a:pPr algn="ctr">
              <a:spcBef>
                <a:spcPts val="1200"/>
              </a:spcBef>
            </a:pPr>
            <a:endParaRPr lang="en-US" sz="2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28991158"/>
      </p:ext>
    </p:extLst>
  </p:cSld>
  <p:clrMapOvr>
    <a:masterClrMapping/>
  </p:clrMapOvr>
  <p:transition advTm="5731"/>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F6563-3659-4A05-9803-633D20BEE92E}"/>
              </a:ext>
            </a:extLst>
          </p:cNvPr>
          <p:cNvSpPr>
            <a:spLocks noGrp="1"/>
          </p:cNvSpPr>
          <p:nvPr>
            <p:ph type="title"/>
          </p:nvPr>
        </p:nvSpPr>
        <p:spPr/>
        <p:txBody>
          <a:bodyPr/>
          <a:lstStyle/>
          <a:p>
            <a:r>
              <a:rPr lang="en-GB" dirty="0"/>
              <a:t>Weaknesses (cont’d)</a:t>
            </a:r>
          </a:p>
        </p:txBody>
      </p:sp>
      <p:sp>
        <p:nvSpPr>
          <p:cNvPr id="3" name="Content Placeholder 2">
            <a:extLst>
              <a:ext uri="{FF2B5EF4-FFF2-40B4-BE49-F238E27FC236}">
                <a16:creationId xmlns:a16="http://schemas.microsoft.com/office/drawing/2014/main" id="{ABD46C73-3427-4247-80E8-1E1C3E20F691}"/>
              </a:ext>
            </a:extLst>
          </p:cNvPr>
          <p:cNvSpPr>
            <a:spLocks noGrp="1"/>
          </p:cNvSpPr>
          <p:nvPr>
            <p:ph idx="1"/>
          </p:nvPr>
        </p:nvSpPr>
        <p:spPr>
          <a:xfrm>
            <a:off x="228600" y="990600"/>
            <a:ext cx="8610600" cy="4876800"/>
          </a:xfrm>
        </p:spPr>
        <p:txBody>
          <a:bodyPr/>
          <a:lstStyle/>
          <a:p>
            <a:r>
              <a:rPr lang="en-US" dirty="0" err="1"/>
              <a:t>GateKeeper‘s</a:t>
            </a:r>
            <a:r>
              <a:rPr lang="en-US" dirty="0"/>
              <a:t> </a:t>
            </a:r>
            <a:r>
              <a:rPr lang="en-US" dirty="0">
                <a:solidFill>
                  <a:srgbClr val="FF0000"/>
                </a:solidFill>
              </a:rPr>
              <a:t>accuracy degrades </a:t>
            </a:r>
            <a:r>
              <a:rPr lang="en-US" dirty="0"/>
              <a:t>exponentially for </a:t>
            </a:r>
            <a:r>
              <a:rPr lang="en-US" i="1" dirty="0"/>
              <a:t>E </a:t>
            </a:r>
            <a:r>
              <a:rPr lang="en-US" dirty="0"/>
              <a:t>&gt;2%, and becomes ineffective for </a:t>
            </a:r>
            <a:r>
              <a:rPr lang="en-US" i="1" dirty="0"/>
              <a:t>E </a:t>
            </a:r>
            <a:r>
              <a:rPr lang="en-US" dirty="0"/>
              <a:t>&gt;8%.</a:t>
            </a:r>
          </a:p>
          <a:p>
            <a:endParaRPr lang="en-US" dirty="0"/>
          </a:p>
          <a:p>
            <a:r>
              <a:rPr lang="en-US" dirty="0"/>
              <a:t>GateKeeper is tested using short reads</a:t>
            </a:r>
          </a:p>
          <a:p>
            <a:pPr lvl="1"/>
            <a:r>
              <a:rPr lang="en-US" dirty="0"/>
              <a:t>3</a:t>
            </a:r>
            <a:r>
              <a:rPr lang="en-US" baseline="30000" dirty="0"/>
              <a:t>rd</a:t>
            </a:r>
            <a:r>
              <a:rPr lang="en-US" dirty="0"/>
              <a:t> generation sequencing machines produce much </a:t>
            </a:r>
            <a:r>
              <a:rPr lang="en-US" dirty="0">
                <a:solidFill>
                  <a:srgbClr val="FF0000"/>
                </a:solidFill>
              </a:rPr>
              <a:t>longer reads</a:t>
            </a:r>
            <a:r>
              <a:rPr lang="en-US" dirty="0">
                <a:solidFill>
                  <a:schemeClr val="accent1"/>
                </a:solidFill>
              </a:rPr>
              <a:t> </a:t>
            </a:r>
          </a:p>
          <a:p>
            <a:endParaRPr lang="en-US" dirty="0"/>
          </a:p>
          <a:p>
            <a:endParaRPr lang="en-GB" dirty="0"/>
          </a:p>
        </p:txBody>
      </p:sp>
      <p:sp>
        <p:nvSpPr>
          <p:cNvPr id="4" name="Slide Number Placeholder 3">
            <a:extLst>
              <a:ext uri="{FF2B5EF4-FFF2-40B4-BE49-F238E27FC236}">
                <a16:creationId xmlns:a16="http://schemas.microsoft.com/office/drawing/2014/main" id="{2C24A91A-FCF5-4C97-A677-5CC2D371D480}"/>
              </a:ext>
            </a:extLst>
          </p:cNvPr>
          <p:cNvSpPr>
            <a:spLocks noGrp="1"/>
          </p:cNvSpPr>
          <p:nvPr>
            <p:ph type="sldNum" sz="quarter" idx="11"/>
          </p:nvPr>
        </p:nvSpPr>
        <p:spPr/>
        <p:txBody>
          <a:bodyPr/>
          <a:lstStyle/>
          <a:p>
            <a:pPr>
              <a:defRPr/>
            </a:pPr>
            <a:fld id="{5A4FB91F-8620-9C4D-8A32-1AD02BFD54B1}" type="slidenum">
              <a:rPr lang="en-US" smtClean="0"/>
              <a:pPr>
                <a:defRPr/>
              </a:pPr>
              <a:t>40</a:t>
            </a:fld>
            <a:endParaRPr lang="en-US" dirty="0"/>
          </a:p>
        </p:txBody>
      </p:sp>
    </p:spTree>
    <p:extLst>
      <p:ext uri="{BB962C8B-B14F-4D97-AF65-F5344CB8AC3E}">
        <p14:creationId xmlns:p14="http://schemas.microsoft.com/office/powerpoint/2010/main" val="17633764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Title 4">
            <a:extLst>
              <a:ext uri="{FF2B5EF4-FFF2-40B4-BE49-F238E27FC236}">
                <a16:creationId xmlns:a16="http://schemas.microsoft.com/office/drawing/2014/main" id="{2D6E322B-1333-5647-85A1-8292CBEA8131}"/>
              </a:ext>
            </a:extLst>
          </p:cNvPr>
          <p:cNvSpPr>
            <a:spLocks noGrp="1" noChangeArrowheads="1"/>
          </p:cNvSpPr>
          <p:nvPr>
            <p:ph type="ctrTitle"/>
          </p:nvPr>
        </p:nvSpPr>
        <p:spPr/>
        <p:txBody>
          <a:bodyPr/>
          <a:lstStyle/>
          <a:p>
            <a:r>
              <a:rPr lang="en-US" altLang="en-US" dirty="0">
                <a:ea typeface="ＭＳ Ｐゴシック" panose="020B0600070205080204" pitchFamily="34" charset="-128"/>
              </a:rPr>
              <a:t>Thoughts and Ideas</a:t>
            </a:r>
          </a:p>
        </p:txBody>
      </p:sp>
      <p:sp>
        <p:nvSpPr>
          <p:cNvPr id="416770" name="Subtitle 5">
            <a:extLst>
              <a:ext uri="{FF2B5EF4-FFF2-40B4-BE49-F238E27FC236}">
                <a16:creationId xmlns:a16="http://schemas.microsoft.com/office/drawing/2014/main" id="{F6FDC6A1-A28F-104C-8DDD-A4BE5C41AC04}"/>
              </a:ext>
            </a:extLst>
          </p:cNvPr>
          <p:cNvSpPr>
            <a:spLocks noGrp="1" noChangeArrowheads="1"/>
          </p:cNvSpPr>
          <p:nvPr>
            <p:ph type="subTitle" idx="1"/>
          </p:nvPr>
        </p:nvSpPr>
        <p:spPr/>
        <p:txBody>
          <a:bodyPr/>
          <a:lstStyle/>
          <a:p>
            <a:endParaRPr lang="en-US" altLang="en-US" dirty="0">
              <a:ea typeface="ＭＳ Ｐゴシック" panose="020B0600070205080204" pitchFamily="34" charset="-128"/>
            </a:endParaRPr>
          </a:p>
        </p:txBody>
      </p:sp>
      <p:sp>
        <p:nvSpPr>
          <p:cNvPr id="416771" name="Slide Number Placeholder 3">
            <a:extLst>
              <a:ext uri="{FF2B5EF4-FFF2-40B4-BE49-F238E27FC236}">
                <a16:creationId xmlns:a16="http://schemas.microsoft.com/office/drawing/2014/main" id="{FA05780F-900C-D24A-90E4-3CE4211CB42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651A014-54A1-3E49-8B94-E3F8FC1E000E}"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altLang="en-US" sz="12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charset="0"/>
            </a:endParaRPr>
          </a:p>
        </p:txBody>
      </p:sp>
    </p:spTree>
    <p:extLst>
      <p:ext uri="{BB962C8B-B14F-4D97-AF65-F5344CB8AC3E}">
        <p14:creationId xmlns:p14="http://schemas.microsoft.com/office/powerpoint/2010/main" val="708206353"/>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BB459-BE1D-7148-A0FE-36A8E3341DD7}"/>
              </a:ext>
            </a:extLst>
          </p:cNvPr>
          <p:cNvSpPr>
            <a:spLocks noGrp="1"/>
          </p:cNvSpPr>
          <p:nvPr>
            <p:ph type="title"/>
          </p:nvPr>
        </p:nvSpPr>
        <p:spPr/>
        <p:txBody>
          <a:bodyPr/>
          <a:lstStyle/>
          <a:p>
            <a:r>
              <a:rPr lang="en-US"/>
              <a:t>Accelerating Read Mapping</a:t>
            </a:r>
          </a:p>
        </p:txBody>
      </p:sp>
      <p:sp>
        <p:nvSpPr>
          <p:cNvPr id="4" name="Slide Number Placeholder 3">
            <a:extLst>
              <a:ext uri="{FF2B5EF4-FFF2-40B4-BE49-F238E27FC236}">
                <a16:creationId xmlns:a16="http://schemas.microsoft.com/office/drawing/2014/main" id="{A4E70C8B-ACDB-1A4B-90D0-41F622E91E87}"/>
              </a:ext>
            </a:extLst>
          </p:cNvPr>
          <p:cNvSpPr>
            <a:spLocks noGrp="1"/>
          </p:cNvSpPr>
          <p:nvPr>
            <p:ph type="sldNum" sz="quarter" idx="11"/>
          </p:nvPr>
        </p:nvSpPr>
        <p:spPr/>
        <p:txBody>
          <a:bodyPr/>
          <a:lstStyle/>
          <a:p>
            <a:fld id="{323594FA-E141-4234-AE05-360401972BE7}" type="slidenum">
              <a:rPr lang="en-US" altLang="en-US" smtClean="0"/>
              <a:pPr/>
              <a:t>42</a:t>
            </a:fld>
            <a:endParaRPr lang="en-US" altLang="en-US"/>
          </a:p>
        </p:txBody>
      </p:sp>
      <p:pic>
        <p:nvPicPr>
          <p:cNvPr id="5" name="Google Shape;91;p18">
            <a:extLst>
              <a:ext uri="{FF2B5EF4-FFF2-40B4-BE49-F238E27FC236}">
                <a16:creationId xmlns:a16="http://schemas.microsoft.com/office/drawing/2014/main" id="{2F0ED930-E967-C643-B735-DD620E365483}"/>
              </a:ext>
            </a:extLst>
          </p:cNvPr>
          <p:cNvPicPr preferRelativeResize="0"/>
          <p:nvPr/>
        </p:nvPicPr>
        <p:blipFill rotWithShape="1">
          <a:blip r:embed="rId2">
            <a:alphaModFix/>
          </a:blip>
          <a:srcRect b="39717"/>
          <a:stretch/>
        </p:blipFill>
        <p:spPr>
          <a:xfrm>
            <a:off x="1799692" y="959178"/>
            <a:ext cx="5544616" cy="2589580"/>
          </a:xfrm>
          <a:prstGeom prst="rect">
            <a:avLst/>
          </a:prstGeom>
          <a:noFill/>
          <a:ln>
            <a:noFill/>
          </a:ln>
        </p:spPr>
      </p:pic>
      <p:sp>
        <p:nvSpPr>
          <p:cNvPr id="6" name="Google Shape;92;p18">
            <a:extLst>
              <a:ext uri="{FF2B5EF4-FFF2-40B4-BE49-F238E27FC236}">
                <a16:creationId xmlns:a16="http://schemas.microsoft.com/office/drawing/2014/main" id="{1157DE7D-230B-F34E-8F31-49F633DD6674}"/>
              </a:ext>
            </a:extLst>
          </p:cNvPr>
          <p:cNvSpPr txBox="1"/>
          <p:nvPr/>
        </p:nvSpPr>
        <p:spPr>
          <a:xfrm>
            <a:off x="1" y="5991170"/>
            <a:ext cx="9144000" cy="45393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err="1">
                <a:sym typeface="Calibri"/>
              </a:rPr>
              <a:t>Alser</a:t>
            </a:r>
            <a:r>
              <a:rPr lang="en" sz="1700" dirty="0">
                <a:sym typeface="Calibri"/>
              </a:rPr>
              <a:t>+, “</a:t>
            </a:r>
            <a:r>
              <a:rPr lang="en" sz="1700" dirty="0">
                <a:sym typeface="Calibri"/>
                <a:hlinkClick r:id="rId3"/>
              </a:rPr>
              <a:t>Accelerating Genome Analysis: A Primer on an Ongoing Journey</a:t>
            </a:r>
            <a:r>
              <a:rPr lang="en" sz="1700" dirty="0">
                <a:sym typeface="Calibri"/>
              </a:rPr>
              <a:t>”, IEEE Micro, 2020.</a:t>
            </a:r>
            <a:endParaRPr sz="1700" dirty="0"/>
          </a:p>
        </p:txBody>
      </p:sp>
      <p:pic>
        <p:nvPicPr>
          <p:cNvPr id="7" name="Google Shape;91;p18">
            <a:extLst>
              <a:ext uri="{FF2B5EF4-FFF2-40B4-BE49-F238E27FC236}">
                <a16:creationId xmlns:a16="http://schemas.microsoft.com/office/drawing/2014/main" id="{DA9126D8-36C8-0247-8EA5-8A6129D7284B}"/>
              </a:ext>
            </a:extLst>
          </p:cNvPr>
          <p:cNvPicPr preferRelativeResize="0"/>
          <p:nvPr/>
        </p:nvPicPr>
        <p:blipFill rotWithShape="1">
          <a:blip r:embed="rId2">
            <a:alphaModFix/>
          </a:blip>
          <a:srcRect l="399" t="64291" r="790"/>
          <a:stretch/>
        </p:blipFill>
        <p:spPr>
          <a:xfrm>
            <a:off x="53752" y="3548758"/>
            <a:ext cx="9036497" cy="2530123"/>
          </a:xfrm>
          <a:prstGeom prst="rect">
            <a:avLst/>
          </a:prstGeom>
          <a:noFill/>
          <a:ln>
            <a:noFill/>
          </a:ln>
        </p:spPr>
      </p:pic>
    </p:spTree>
    <p:extLst>
      <p:ext uri="{BB962C8B-B14F-4D97-AF65-F5344CB8AC3E}">
        <p14:creationId xmlns:p14="http://schemas.microsoft.com/office/powerpoint/2010/main" val="820317880"/>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47">
            <a:extLst>
              <a:ext uri="{FF2B5EF4-FFF2-40B4-BE49-F238E27FC236}">
                <a16:creationId xmlns:a16="http://schemas.microsoft.com/office/drawing/2014/main" id="{B8868244-268D-B54D-BA15-9B2627108E2A}"/>
              </a:ext>
            </a:extLst>
          </p:cNvPr>
          <p:cNvSpPr/>
          <p:nvPr/>
        </p:nvSpPr>
        <p:spPr>
          <a:xfrm>
            <a:off x="3491880" y="3573015"/>
            <a:ext cx="1210962" cy="1383957"/>
          </a:xfrm>
          <a:custGeom>
            <a:avLst/>
            <a:gdLst>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716692 w 1235676"/>
              <a:gd name="connsiteY5" fmla="*/ 716692 h 1433384"/>
              <a:gd name="connsiteX6" fmla="*/ 766119 w 1235676"/>
              <a:gd name="connsiteY6" fmla="*/ 790833 h 1433384"/>
              <a:gd name="connsiteX7" fmla="*/ 889687 w 1235676"/>
              <a:gd name="connsiteY7" fmla="*/ 988541 h 1433384"/>
              <a:gd name="connsiteX8" fmla="*/ 1037968 w 1235676"/>
              <a:gd name="connsiteY8" fmla="*/ 1186249 h 1433384"/>
              <a:gd name="connsiteX9" fmla="*/ 1210962 w 1235676"/>
              <a:gd name="connsiteY9" fmla="*/ 1383957 h 1433384"/>
              <a:gd name="connsiteX10" fmla="*/ 1235676 w 1235676"/>
              <a:gd name="connsiteY10"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716692 w 1235676"/>
              <a:gd name="connsiteY5" fmla="*/ 716692 h 1433384"/>
              <a:gd name="connsiteX6" fmla="*/ 937569 w 1235676"/>
              <a:gd name="connsiteY6" fmla="*/ 524133 h 1433384"/>
              <a:gd name="connsiteX7" fmla="*/ 889687 w 1235676"/>
              <a:gd name="connsiteY7" fmla="*/ 988541 h 1433384"/>
              <a:gd name="connsiteX8" fmla="*/ 1037968 w 1235676"/>
              <a:gd name="connsiteY8" fmla="*/ 1186249 h 1433384"/>
              <a:gd name="connsiteX9" fmla="*/ 1210962 w 1235676"/>
              <a:gd name="connsiteY9" fmla="*/ 1383957 h 1433384"/>
              <a:gd name="connsiteX10" fmla="*/ 1235676 w 1235676"/>
              <a:gd name="connsiteY10"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716692 w 1235676"/>
              <a:gd name="connsiteY5" fmla="*/ 716692 h 1433384"/>
              <a:gd name="connsiteX6" fmla="*/ 889687 w 1235676"/>
              <a:gd name="connsiteY6" fmla="*/ 988541 h 1433384"/>
              <a:gd name="connsiteX7" fmla="*/ 1037968 w 1235676"/>
              <a:gd name="connsiteY7" fmla="*/ 1186249 h 1433384"/>
              <a:gd name="connsiteX8" fmla="*/ 1210962 w 1235676"/>
              <a:gd name="connsiteY8" fmla="*/ 1383957 h 1433384"/>
              <a:gd name="connsiteX9" fmla="*/ 1235676 w 1235676"/>
              <a:gd name="connsiteY9"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889687 w 1235676"/>
              <a:gd name="connsiteY5" fmla="*/ 988541 h 1433384"/>
              <a:gd name="connsiteX6" fmla="*/ 1037968 w 1235676"/>
              <a:gd name="connsiteY6" fmla="*/ 1186249 h 1433384"/>
              <a:gd name="connsiteX7" fmla="*/ 1210962 w 1235676"/>
              <a:gd name="connsiteY7" fmla="*/ 1383957 h 1433384"/>
              <a:gd name="connsiteX8" fmla="*/ 1235676 w 1235676"/>
              <a:gd name="connsiteY8"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846438 w 1235676"/>
              <a:gd name="connsiteY4" fmla="*/ 257948 h 1433384"/>
              <a:gd name="connsiteX5" fmla="*/ 889687 w 1235676"/>
              <a:gd name="connsiteY5" fmla="*/ 988541 h 1433384"/>
              <a:gd name="connsiteX6" fmla="*/ 1037968 w 1235676"/>
              <a:gd name="connsiteY6" fmla="*/ 1186249 h 1433384"/>
              <a:gd name="connsiteX7" fmla="*/ 1210962 w 1235676"/>
              <a:gd name="connsiteY7" fmla="*/ 1383957 h 1433384"/>
              <a:gd name="connsiteX8" fmla="*/ 1235676 w 1235676"/>
              <a:gd name="connsiteY8"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846438 w 1235676"/>
              <a:gd name="connsiteY4" fmla="*/ 257948 h 1433384"/>
              <a:gd name="connsiteX5" fmla="*/ 1061137 w 1235676"/>
              <a:gd name="connsiteY5" fmla="*/ 912341 h 1433384"/>
              <a:gd name="connsiteX6" fmla="*/ 1037968 w 1235676"/>
              <a:gd name="connsiteY6" fmla="*/ 1186249 h 1433384"/>
              <a:gd name="connsiteX7" fmla="*/ 1210962 w 1235676"/>
              <a:gd name="connsiteY7" fmla="*/ 1383957 h 1433384"/>
              <a:gd name="connsiteX8" fmla="*/ 1235676 w 1235676"/>
              <a:gd name="connsiteY8"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846438 w 1235676"/>
              <a:gd name="connsiteY3" fmla="*/ 257948 h 1433384"/>
              <a:gd name="connsiteX4" fmla="*/ 1061137 w 1235676"/>
              <a:gd name="connsiteY4" fmla="*/ 912341 h 1433384"/>
              <a:gd name="connsiteX5" fmla="*/ 1037968 w 1235676"/>
              <a:gd name="connsiteY5" fmla="*/ 1186249 h 1433384"/>
              <a:gd name="connsiteX6" fmla="*/ 1210962 w 1235676"/>
              <a:gd name="connsiteY6" fmla="*/ 1383957 h 1433384"/>
              <a:gd name="connsiteX7" fmla="*/ 1235676 w 1235676"/>
              <a:gd name="connsiteY7" fmla="*/ 1433384 h 1433384"/>
              <a:gd name="connsiteX0" fmla="*/ 0 w 1235676"/>
              <a:gd name="connsiteY0" fmla="*/ 0 h 1433384"/>
              <a:gd name="connsiteX1" fmla="*/ 296562 w 1235676"/>
              <a:gd name="connsiteY1" fmla="*/ 222422 h 1433384"/>
              <a:gd name="connsiteX2" fmla="*/ 846438 w 1235676"/>
              <a:gd name="connsiteY2" fmla="*/ 257948 h 1433384"/>
              <a:gd name="connsiteX3" fmla="*/ 1061137 w 1235676"/>
              <a:gd name="connsiteY3" fmla="*/ 912341 h 1433384"/>
              <a:gd name="connsiteX4" fmla="*/ 1037968 w 1235676"/>
              <a:gd name="connsiteY4" fmla="*/ 1186249 h 1433384"/>
              <a:gd name="connsiteX5" fmla="*/ 1210962 w 1235676"/>
              <a:gd name="connsiteY5" fmla="*/ 1383957 h 1433384"/>
              <a:gd name="connsiteX6" fmla="*/ 1235676 w 1235676"/>
              <a:gd name="connsiteY6" fmla="*/ 1433384 h 1433384"/>
              <a:gd name="connsiteX0" fmla="*/ 0 w 1235676"/>
              <a:gd name="connsiteY0" fmla="*/ 0 h 1433384"/>
              <a:gd name="connsiteX1" fmla="*/ 296562 w 1235676"/>
              <a:gd name="connsiteY1" fmla="*/ 222422 h 1433384"/>
              <a:gd name="connsiteX2" fmla="*/ 674988 w 1235676"/>
              <a:gd name="connsiteY2" fmla="*/ 391298 h 1433384"/>
              <a:gd name="connsiteX3" fmla="*/ 1061137 w 1235676"/>
              <a:gd name="connsiteY3" fmla="*/ 912341 h 1433384"/>
              <a:gd name="connsiteX4" fmla="*/ 1037968 w 1235676"/>
              <a:gd name="connsiteY4" fmla="*/ 1186249 h 1433384"/>
              <a:gd name="connsiteX5" fmla="*/ 1210962 w 1235676"/>
              <a:gd name="connsiteY5" fmla="*/ 1383957 h 1433384"/>
              <a:gd name="connsiteX6" fmla="*/ 1235676 w 1235676"/>
              <a:gd name="connsiteY6" fmla="*/ 1433384 h 1433384"/>
              <a:gd name="connsiteX0" fmla="*/ 0 w 1235676"/>
              <a:gd name="connsiteY0" fmla="*/ 0 h 1435082"/>
              <a:gd name="connsiteX1" fmla="*/ 296562 w 1235676"/>
              <a:gd name="connsiteY1" fmla="*/ 222422 h 1435082"/>
              <a:gd name="connsiteX2" fmla="*/ 674988 w 1235676"/>
              <a:gd name="connsiteY2" fmla="*/ 391298 h 1435082"/>
              <a:gd name="connsiteX3" fmla="*/ 1061137 w 1235676"/>
              <a:gd name="connsiteY3" fmla="*/ 912341 h 1435082"/>
              <a:gd name="connsiteX4" fmla="*/ 1210962 w 1235676"/>
              <a:gd name="connsiteY4" fmla="*/ 1383957 h 1435082"/>
              <a:gd name="connsiteX5" fmla="*/ 1235676 w 1235676"/>
              <a:gd name="connsiteY5" fmla="*/ 1433384 h 1435082"/>
              <a:gd name="connsiteX0" fmla="*/ 0 w 1210962"/>
              <a:gd name="connsiteY0" fmla="*/ 0 h 1383957"/>
              <a:gd name="connsiteX1" fmla="*/ 296562 w 1210962"/>
              <a:gd name="connsiteY1" fmla="*/ 222422 h 1383957"/>
              <a:gd name="connsiteX2" fmla="*/ 674988 w 1210962"/>
              <a:gd name="connsiteY2" fmla="*/ 391298 h 1383957"/>
              <a:gd name="connsiteX3" fmla="*/ 1061137 w 1210962"/>
              <a:gd name="connsiteY3" fmla="*/ 912341 h 1383957"/>
              <a:gd name="connsiteX4" fmla="*/ 1210962 w 1210962"/>
              <a:gd name="connsiteY4" fmla="*/ 1383957 h 1383957"/>
              <a:gd name="connsiteX0" fmla="*/ 0 w 1210962"/>
              <a:gd name="connsiteY0" fmla="*/ 0 h 1383957"/>
              <a:gd name="connsiteX1" fmla="*/ 296562 w 1210962"/>
              <a:gd name="connsiteY1" fmla="*/ 222422 h 1383957"/>
              <a:gd name="connsiteX2" fmla="*/ 674988 w 1210962"/>
              <a:gd name="connsiteY2" fmla="*/ 391298 h 1383957"/>
              <a:gd name="connsiteX3" fmla="*/ 1128871 w 1210962"/>
              <a:gd name="connsiteY3" fmla="*/ 649874 h 1383957"/>
              <a:gd name="connsiteX4" fmla="*/ 1210962 w 1210962"/>
              <a:gd name="connsiteY4" fmla="*/ 1383957 h 1383957"/>
              <a:gd name="connsiteX0" fmla="*/ 0 w 1210962"/>
              <a:gd name="connsiteY0" fmla="*/ 0 h 1383957"/>
              <a:gd name="connsiteX1" fmla="*/ 296562 w 1210962"/>
              <a:gd name="connsiteY1" fmla="*/ 222422 h 1383957"/>
              <a:gd name="connsiteX2" fmla="*/ 793521 w 1210962"/>
              <a:gd name="connsiteY2" fmla="*/ 205032 h 1383957"/>
              <a:gd name="connsiteX3" fmla="*/ 1128871 w 1210962"/>
              <a:gd name="connsiteY3" fmla="*/ 649874 h 1383957"/>
              <a:gd name="connsiteX4" fmla="*/ 1210962 w 1210962"/>
              <a:gd name="connsiteY4" fmla="*/ 1383957 h 1383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962" h="1383957">
                <a:moveTo>
                  <a:pt x="0" y="0"/>
                </a:moveTo>
                <a:cubicBezTo>
                  <a:pt x="98854" y="74141"/>
                  <a:pt x="164308" y="188250"/>
                  <a:pt x="296562" y="222422"/>
                </a:cubicBezTo>
                <a:cubicBezTo>
                  <a:pt x="428816" y="256594"/>
                  <a:pt x="654803" y="133790"/>
                  <a:pt x="793521" y="205032"/>
                </a:cubicBezTo>
                <a:cubicBezTo>
                  <a:pt x="932239" y="276274"/>
                  <a:pt x="1039542" y="484431"/>
                  <a:pt x="1128871" y="649874"/>
                </a:cubicBezTo>
                <a:cubicBezTo>
                  <a:pt x="1218200" y="815317"/>
                  <a:pt x="1181872" y="1297117"/>
                  <a:pt x="1210962" y="1383957"/>
                </a:cubicBezTo>
              </a:path>
            </a:pathLst>
          </a:custGeom>
          <a:noFill/>
          <a:ln w="38100">
            <a:solidFill>
              <a:srgbClr val="FF00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a:extLst>
              <a:ext uri="{FF2B5EF4-FFF2-40B4-BE49-F238E27FC236}">
                <a16:creationId xmlns:a16="http://schemas.microsoft.com/office/drawing/2014/main" id="{3DC4B226-D1B9-A245-8357-A108E8804FAD}"/>
              </a:ext>
            </a:extLst>
          </p:cNvPr>
          <p:cNvSpPr/>
          <p:nvPr/>
        </p:nvSpPr>
        <p:spPr>
          <a:xfrm>
            <a:off x="3059832" y="2360017"/>
            <a:ext cx="1978321" cy="2496065"/>
          </a:xfrm>
          <a:custGeom>
            <a:avLst/>
            <a:gdLst>
              <a:gd name="connsiteX0" fmla="*/ 0 w 1952368"/>
              <a:gd name="connsiteY0" fmla="*/ 0 h 2496065"/>
              <a:gd name="connsiteX1" fmla="*/ 1581665 w 1952368"/>
              <a:gd name="connsiteY1" fmla="*/ 1952368 h 2496065"/>
              <a:gd name="connsiteX2" fmla="*/ 1729946 w 1952368"/>
              <a:gd name="connsiteY2" fmla="*/ 2125362 h 2496065"/>
              <a:gd name="connsiteX3" fmla="*/ 1804087 w 1952368"/>
              <a:gd name="connsiteY3" fmla="*/ 2199503 h 2496065"/>
              <a:gd name="connsiteX4" fmla="*/ 1902941 w 1952368"/>
              <a:gd name="connsiteY4" fmla="*/ 2347784 h 2496065"/>
              <a:gd name="connsiteX5" fmla="*/ 1952368 w 1952368"/>
              <a:gd name="connsiteY5" fmla="*/ 2496065 h 2496065"/>
              <a:gd name="connsiteX0" fmla="*/ 0 w 1952368"/>
              <a:gd name="connsiteY0" fmla="*/ 0 h 2496065"/>
              <a:gd name="connsiteX1" fmla="*/ 1086365 w 1952368"/>
              <a:gd name="connsiteY1" fmla="*/ 275968 h 2496065"/>
              <a:gd name="connsiteX2" fmla="*/ 1729946 w 1952368"/>
              <a:gd name="connsiteY2" fmla="*/ 2125362 h 2496065"/>
              <a:gd name="connsiteX3" fmla="*/ 1804087 w 1952368"/>
              <a:gd name="connsiteY3" fmla="*/ 2199503 h 2496065"/>
              <a:gd name="connsiteX4" fmla="*/ 1902941 w 1952368"/>
              <a:gd name="connsiteY4" fmla="*/ 2347784 h 2496065"/>
              <a:gd name="connsiteX5" fmla="*/ 1952368 w 1952368"/>
              <a:gd name="connsiteY5" fmla="*/ 2496065 h 2496065"/>
              <a:gd name="connsiteX0" fmla="*/ 0 w 1952368"/>
              <a:gd name="connsiteY0" fmla="*/ 0 h 2496065"/>
              <a:gd name="connsiteX1" fmla="*/ 1086365 w 1952368"/>
              <a:gd name="connsiteY1" fmla="*/ 275968 h 2496065"/>
              <a:gd name="connsiteX2" fmla="*/ 1729946 w 1952368"/>
              <a:gd name="connsiteY2" fmla="*/ 2125362 h 2496065"/>
              <a:gd name="connsiteX3" fmla="*/ 1765987 w 1952368"/>
              <a:gd name="connsiteY3" fmla="*/ 1342253 h 2496065"/>
              <a:gd name="connsiteX4" fmla="*/ 1902941 w 1952368"/>
              <a:gd name="connsiteY4" fmla="*/ 2347784 h 2496065"/>
              <a:gd name="connsiteX5" fmla="*/ 1952368 w 1952368"/>
              <a:gd name="connsiteY5" fmla="*/ 2496065 h 2496065"/>
              <a:gd name="connsiteX0" fmla="*/ 0 w 1952368"/>
              <a:gd name="connsiteY0" fmla="*/ 0 h 2496065"/>
              <a:gd name="connsiteX1" fmla="*/ 1086365 w 1952368"/>
              <a:gd name="connsiteY1" fmla="*/ 275968 h 2496065"/>
              <a:gd name="connsiteX2" fmla="*/ 1729946 w 1952368"/>
              <a:gd name="connsiteY2" fmla="*/ 2125362 h 2496065"/>
              <a:gd name="connsiteX3" fmla="*/ 1902941 w 1952368"/>
              <a:gd name="connsiteY3" fmla="*/ 2347784 h 2496065"/>
              <a:gd name="connsiteX4" fmla="*/ 1952368 w 1952368"/>
              <a:gd name="connsiteY4" fmla="*/ 2496065 h 2496065"/>
              <a:gd name="connsiteX0" fmla="*/ 0 w 1952368"/>
              <a:gd name="connsiteY0" fmla="*/ 0 h 2509143"/>
              <a:gd name="connsiteX1" fmla="*/ 1086365 w 1952368"/>
              <a:gd name="connsiteY1" fmla="*/ 275968 h 2509143"/>
              <a:gd name="connsiteX2" fmla="*/ 1615646 w 1952368"/>
              <a:gd name="connsiteY2" fmla="*/ 810912 h 2509143"/>
              <a:gd name="connsiteX3" fmla="*/ 1902941 w 1952368"/>
              <a:gd name="connsiteY3" fmla="*/ 2347784 h 2509143"/>
              <a:gd name="connsiteX4" fmla="*/ 1952368 w 1952368"/>
              <a:gd name="connsiteY4" fmla="*/ 2496065 h 2509143"/>
              <a:gd name="connsiteX0" fmla="*/ 0 w 1952368"/>
              <a:gd name="connsiteY0" fmla="*/ 0 h 2509143"/>
              <a:gd name="connsiteX1" fmla="*/ 991115 w 1952368"/>
              <a:gd name="connsiteY1" fmla="*/ 428368 h 2509143"/>
              <a:gd name="connsiteX2" fmla="*/ 1615646 w 1952368"/>
              <a:gd name="connsiteY2" fmla="*/ 810912 h 2509143"/>
              <a:gd name="connsiteX3" fmla="*/ 1902941 w 1952368"/>
              <a:gd name="connsiteY3" fmla="*/ 2347784 h 2509143"/>
              <a:gd name="connsiteX4" fmla="*/ 1952368 w 1952368"/>
              <a:gd name="connsiteY4" fmla="*/ 2496065 h 2509143"/>
              <a:gd name="connsiteX0" fmla="*/ 0 w 1952368"/>
              <a:gd name="connsiteY0" fmla="*/ 0 h 2496065"/>
              <a:gd name="connsiteX1" fmla="*/ 991115 w 1952368"/>
              <a:gd name="connsiteY1" fmla="*/ 428368 h 2496065"/>
              <a:gd name="connsiteX2" fmla="*/ 1710896 w 1952368"/>
              <a:gd name="connsiteY2" fmla="*/ 1268112 h 2496065"/>
              <a:gd name="connsiteX3" fmla="*/ 1902941 w 1952368"/>
              <a:gd name="connsiteY3" fmla="*/ 2347784 h 2496065"/>
              <a:gd name="connsiteX4" fmla="*/ 1952368 w 1952368"/>
              <a:gd name="connsiteY4" fmla="*/ 2496065 h 2496065"/>
              <a:gd name="connsiteX0" fmla="*/ 0 w 1952368"/>
              <a:gd name="connsiteY0" fmla="*/ 0 h 2496065"/>
              <a:gd name="connsiteX1" fmla="*/ 762515 w 1952368"/>
              <a:gd name="connsiteY1" fmla="*/ 447418 h 2496065"/>
              <a:gd name="connsiteX2" fmla="*/ 1710896 w 1952368"/>
              <a:gd name="connsiteY2" fmla="*/ 1268112 h 2496065"/>
              <a:gd name="connsiteX3" fmla="*/ 1902941 w 1952368"/>
              <a:gd name="connsiteY3" fmla="*/ 2347784 h 2496065"/>
              <a:gd name="connsiteX4" fmla="*/ 1952368 w 1952368"/>
              <a:gd name="connsiteY4" fmla="*/ 2496065 h 2496065"/>
              <a:gd name="connsiteX0" fmla="*/ 0 w 2007626"/>
              <a:gd name="connsiteY0" fmla="*/ 0 h 2496065"/>
              <a:gd name="connsiteX1" fmla="*/ 762515 w 2007626"/>
              <a:gd name="connsiteY1" fmla="*/ 447418 h 2496065"/>
              <a:gd name="connsiteX2" fmla="*/ 1710896 w 2007626"/>
              <a:gd name="connsiteY2" fmla="*/ 1268112 h 2496065"/>
              <a:gd name="connsiteX3" fmla="*/ 1998191 w 2007626"/>
              <a:gd name="connsiteY3" fmla="*/ 1985834 h 2496065"/>
              <a:gd name="connsiteX4" fmla="*/ 1952368 w 2007626"/>
              <a:gd name="connsiteY4" fmla="*/ 2496065 h 2496065"/>
              <a:gd name="connsiteX0" fmla="*/ 0 w 1952368"/>
              <a:gd name="connsiteY0" fmla="*/ 0 h 2496065"/>
              <a:gd name="connsiteX1" fmla="*/ 762515 w 1952368"/>
              <a:gd name="connsiteY1" fmla="*/ 447418 h 2496065"/>
              <a:gd name="connsiteX2" fmla="*/ 1710896 w 1952368"/>
              <a:gd name="connsiteY2" fmla="*/ 1268112 h 2496065"/>
              <a:gd name="connsiteX3" fmla="*/ 1883891 w 1952368"/>
              <a:gd name="connsiteY3" fmla="*/ 1757234 h 2496065"/>
              <a:gd name="connsiteX4" fmla="*/ 1952368 w 1952368"/>
              <a:gd name="connsiteY4" fmla="*/ 2496065 h 2496065"/>
              <a:gd name="connsiteX0" fmla="*/ 0 w 1953350"/>
              <a:gd name="connsiteY0" fmla="*/ 0 h 2496065"/>
              <a:gd name="connsiteX1" fmla="*/ 762515 w 1953350"/>
              <a:gd name="connsiteY1" fmla="*/ 447418 h 2496065"/>
              <a:gd name="connsiteX2" fmla="*/ 1291796 w 1953350"/>
              <a:gd name="connsiteY2" fmla="*/ 868062 h 2496065"/>
              <a:gd name="connsiteX3" fmla="*/ 1883891 w 1953350"/>
              <a:gd name="connsiteY3" fmla="*/ 1757234 h 2496065"/>
              <a:gd name="connsiteX4" fmla="*/ 1952368 w 1953350"/>
              <a:gd name="connsiteY4" fmla="*/ 2496065 h 2496065"/>
              <a:gd name="connsiteX0" fmla="*/ 0 w 1953350"/>
              <a:gd name="connsiteY0" fmla="*/ 0 h 2496065"/>
              <a:gd name="connsiteX1" fmla="*/ 762515 w 1953350"/>
              <a:gd name="connsiteY1" fmla="*/ 447418 h 2496065"/>
              <a:gd name="connsiteX2" fmla="*/ 1638930 w 1953350"/>
              <a:gd name="connsiteY2" fmla="*/ 774929 h 2496065"/>
              <a:gd name="connsiteX3" fmla="*/ 1883891 w 1953350"/>
              <a:gd name="connsiteY3" fmla="*/ 1757234 h 2496065"/>
              <a:gd name="connsiteX4" fmla="*/ 1952368 w 1953350"/>
              <a:gd name="connsiteY4" fmla="*/ 2496065 h 2496065"/>
              <a:gd name="connsiteX0" fmla="*/ 0 w 1952368"/>
              <a:gd name="connsiteY0" fmla="*/ 0 h 2496065"/>
              <a:gd name="connsiteX1" fmla="*/ 762515 w 1952368"/>
              <a:gd name="connsiteY1" fmla="*/ 447418 h 2496065"/>
              <a:gd name="connsiteX2" fmla="*/ 1638930 w 1952368"/>
              <a:gd name="connsiteY2" fmla="*/ 774929 h 2496065"/>
              <a:gd name="connsiteX3" fmla="*/ 1883891 w 1952368"/>
              <a:gd name="connsiteY3" fmla="*/ 1757234 h 2496065"/>
              <a:gd name="connsiteX4" fmla="*/ 1952368 w 1952368"/>
              <a:gd name="connsiteY4" fmla="*/ 2496065 h 2496065"/>
              <a:gd name="connsiteX0" fmla="*/ 0 w 1978321"/>
              <a:gd name="connsiteY0" fmla="*/ 0 h 2496065"/>
              <a:gd name="connsiteX1" fmla="*/ 762515 w 1978321"/>
              <a:gd name="connsiteY1" fmla="*/ 447418 h 2496065"/>
              <a:gd name="connsiteX2" fmla="*/ 1638930 w 1978321"/>
              <a:gd name="connsiteY2" fmla="*/ 774929 h 2496065"/>
              <a:gd name="connsiteX3" fmla="*/ 1968558 w 1978321"/>
              <a:gd name="connsiteY3" fmla="*/ 1757234 h 2496065"/>
              <a:gd name="connsiteX4" fmla="*/ 1952368 w 1978321"/>
              <a:gd name="connsiteY4" fmla="*/ 2496065 h 2496065"/>
              <a:gd name="connsiteX0" fmla="*/ 0 w 1978321"/>
              <a:gd name="connsiteY0" fmla="*/ 0 h 2496065"/>
              <a:gd name="connsiteX1" fmla="*/ 762515 w 1978321"/>
              <a:gd name="connsiteY1" fmla="*/ 447418 h 2496065"/>
              <a:gd name="connsiteX2" fmla="*/ 1638930 w 1978321"/>
              <a:gd name="connsiteY2" fmla="*/ 774929 h 2496065"/>
              <a:gd name="connsiteX3" fmla="*/ 1968558 w 1978321"/>
              <a:gd name="connsiteY3" fmla="*/ 1757234 h 2496065"/>
              <a:gd name="connsiteX4" fmla="*/ 1952368 w 1978321"/>
              <a:gd name="connsiteY4" fmla="*/ 2496065 h 2496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8321" h="2496065">
                <a:moveTo>
                  <a:pt x="0" y="0"/>
                </a:moveTo>
                <a:cubicBezTo>
                  <a:pt x="527222" y="650789"/>
                  <a:pt x="489360" y="318263"/>
                  <a:pt x="762515" y="447418"/>
                </a:cubicBezTo>
                <a:cubicBezTo>
                  <a:pt x="1035670" y="576573"/>
                  <a:pt x="1437923" y="556626"/>
                  <a:pt x="1638930" y="774929"/>
                </a:cubicBezTo>
                <a:cubicBezTo>
                  <a:pt x="1839937" y="993232"/>
                  <a:pt x="1917730" y="1485900"/>
                  <a:pt x="1968558" y="1757234"/>
                </a:cubicBezTo>
                <a:cubicBezTo>
                  <a:pt x="2002453" y="2070901"/>
                  <a:pt x="1935892" y="2446638"/>
                  <a:pt x="1952368" y="2496065"/>
                </a:cubicBezTo>
              </a:path>
            </a:pathLst>
          </a:custGeom>
          <a:noFill/>
          <a:ln w="38100">
            <a:solidFill>
              <a:srgbClr val="FF00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a:extLst>
              <a:ext uri="{FF2B5EF4-FFF2-40B4-BE49-F238E27FC236}">
                <a16:creationId xmlns:a16="http://schemas.microsoft.com/office/drawing/2014/main" id="{2C7CD7E5-D239-EF41-9FE4-EE72C916036B}"/>
              </a:ext>
            </a:extLst>
          </p:cNvPr>
          <p:cNvSpPr/>
          <p:nvPr/>
        </p:nvSpPr>
        <p:spPr>
          <a:xfrm rot="915639">
            <a:off x="6816319" y="4084622"/>
            <a:ext cx="801320" cy="606829"/>
          </a:xfrm>
          <a:custGeom>
            <a:avLst/>
            <a:gdLst>
              <a:gd name="connsiteX0" fmla="*/ 0 w 939114"/>
              <a:gd name="connsiteY0" fmla="*/ 0 h 1161535"/>
              <a:gd name="connsiteX1" fmla="*/ 321276 w 939114"/>
              <a:gd name="connsiteY1" fmla="*/ 790833 h 1161535"/>
              <a:gd name="connsiteX2" fmla="*/ 568411 w 939114"/>
              <a:gd name="connsiteY2" fmla="*/ 1013254 h 1161535"/>
              <a:gd name="connsiteX3" fmla="*/ 716692 w 939114"/>
              <a:gd name="connsiteY3" fmla="*/ 1062681 h 1161535"/>
              <a:gd name="connsiteX4" fmla="*/ 790832 w 939114"/>
              <a:gd name="connsiteY4" fmla="*/ 1112108 h 1161535"/>
              <a:gd name="connsiteX5" fmla="*/ 939114 w 939114"/>
              <a:gd name="connsiteY5" fmla="*/ 1161535 h 1161535"/>
              <a:gd name="connsiteX0" fmla="*/ 0 w 1161536"/>
              <a:gd name="connsiteY0" fmla="*/ 0 h 1235675"/>
              <a:gd name="connsiteX1" fmla="*/ 321276 w 1161536"/>
              <a:gd name="connsiteY1" fmla="*/ 790833 h 1235675"/>
              <a:gd name="connsiteX2" fmla="*/ 568411 w 1161536"/>
              <a:gd name="connsiteY2" fmla="*/ 1013254 h 1235675"/>
              <a:gd name="connsiteX3" fmla="*/ 716692 w 1161536"/>
              <a:gd name="connsiteY3" fmla="*/ 1062681 h 1235675"/>
              <a:gd name="connsiteX4" fmla="*/ 790832 w 1161536"/>
              <a:gd name="connsiteY4" fmla="*/ 1112108 h 1235675"/>
              <a:gd name="connsiteX5" fmla="*/ 1161536 w 1161536"/>
              <a:gd name="connsiteY5" fmla="*/ 1235675 h 1235675"/>
              <a:gd name="connsiteX0" fmla="*/ 0 w 1161536"/>
              <a:gd name="connsiteY0" fmla="*/ 0 h 1235675"/>
              <a:gd name="connsiteX1" fmla="*/ 321276 w 1161536"/>
              <a:gd name="connsiteY1" fmla="*/ 790833 h 1235675"/>
              <a:gd name="connsiteX2" fmla="*/ 568411 w 1161536"/>
              <a:gd name="connsiteY2" fmla="*/ 1013254 h 1235675"/>
              <a:gd name="connsiteX3" fmla="*/ 716692 w 1161536"/>
              <a:gd name="connsiteY3" fmla="*/ 1062681 h 1235675"/>
              <a:gd name="connsiteX4" fmla="*/ 1013254 w 1161536"/>
              <a:gd name="connsiteY4" fmla="*/ 939113 h 1235675"/>
              <a:gd name="connsiteX5" fmla="*/ 1161536 w 1161536"/>
              <a:gd name="connsiteY5" fmla="*/ 1235675 h 1235675"/>
              <a:gd name="connsiteX0" fmla="*/ 0 w 1161536"/>
              <a:gd name="connsiteY0" fmla="*/ 0 h 1235675"/>
              <a:gd name="connsiteX1" fmla="*/ 321276 w 1161536"/>
              <a:gd name="connsiteY1" fmla="*/ 790833 h 1235675"/>
              <a:gd name="connsiteX2" fmla="*/ 568411 w 1161536"/>
              <a:gd name="connsiteY2" fmla="*/ 1013254 h 1235675"/>
              <a:gd name="connsiteX3" fmla="*/ 790833 w 1161536"/>
              <a:gd name="connsiteY3" fmla="*/ 815546 h 1235675"/>
              <a:gd name="connsiteX4" fmla="*/ 1013254 w 1161536"/>
              <a:gd name="connsiteY4" fmla="*/ 939113 h 1235675"/>
              <a:gd name="connsiteX5" fmla="*/ 1161536 w 1161536"/>
              <a:gd name="connsiteY5" fmla="*/ 1235675 h 123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536" h="1235675">
                <a:moveTo>
                  <a:pt x="0" y="0"/>
                </a:moveTo>
                <a:cubicBezTo>
                  <a:pt x="148236" y="444707"/>
                  <a:pt x="96404" y="545518"/>
                  <a:pt x="321276" y="790833"/>
                </a:cubicBezTo>
                <a:cubicBezTo>
                  <a:pt x="353979" y="826509"/>
                  <a:pt x="490152" y="1009135"/>
                  <a:pt x="568411" y="1013254"/>
                </a:cubicBezTo>
                <a:cubicBezTo>
                  <a:pt x="646670" y="1017373"/>
                  <a:pt x="716692" y="827903"/>
                  <a:pt x="790833" y="815546"/>
                </a:cubicBezTo>
                <a:cubicBezTo>
                  <a:pt x="864974" y="803189"/>
                  <a:pt x="951470" y="869092"/>
                  <a:pt x="1013254" y="939113"/>
                </a:cubicBezTo>
                <a:cubicBezTo>
                  <a:pt x="1075038" y="1009134"/>
                  <a:pt x="1161536" y="1235675"/>
                  <a:pt x="1161536" y="1235675"/>
                </a:cubicBezTo>
              </a:path>
            </a:pathLst>
          </a:custGeom>
          <a:noFill/>
          <a:ln w="38100">
            <a:solidFill>
              <a:srgbClr val="FF00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3" descr="http://i.ehow.com/images/a04/ac/qb/format-hard-drive-xp-800X800.jpg">
            <a:extLst>
              <a:ext uri="{FF2B5EF4-FFF2-40B4-BE49-F238E27FC236}">
                <a16:creationId xmlns:a16="http://schemas.microsoft.com/office/drawing/2014/main" id="{FC214621-08F8-D241-B924-273F6B3F75B5}"/>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l="8376" t="10844" r="8331" b="14703"/>
          <a:stretch/>
        </p:blipFill>
        <p:spPr bwMode="auto">
          <a:xfrm rot="-1166144">
            <a:off x="2579680" y="4412912"/>
            <a:ext cx="1769198" cy="1581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2">
            <a:extLst>
              <a:ext uri="{FF2B5EF4-FFF2-40B4-BE49-F238E27FC236}">
                <a16:creationId xmlns:a16="http://schemas.microsoft.com/office/drawing/2014/main" id="{A166A402-F7E0-E143-910A-31B4335AD45F}"/>
              </a:ext>
            </a:extLst>
          </p:cNvPr>
          <p:cNvSpPr/>
          <p:nvPr/>
        </p:nvSpPr>
        <p:spPr>
          <a:xfrm>
            <a:off x="107928" y="1698959"/>
            <a:ext cx="3816000" cy="160056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6E8B6AF-2D63-AC48-A947-A0F5010DE2E1}"/>
              </a:ext>
            </a:extLst>
          </p:cNvPr>
          <p:cNvSpPr/>
          <p:nvPr/>
        </p:nvSpPr>
        <p:spPr>
          <a:xfrm>
            <a:off x="467544" y="3753711"/>
            <a:ext cx="3816000" cy="5844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3735FB2-3133-1B41-BB7A-B47BCF961BF2}"/>
              </a:ext>
            </a:extLst>
          </p:cNvPr>
          <p:cNvSpPr/>
          <p:nvPr/>
        </p:nvSpPr>
        <p:spPr>
          <a:xfrm>
            <a:off x="5220072" y="1712315"/>
            <a:ext cx="3816000" cy="25807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58D6E5-A9E5-3F43-9D62-099DFED0E940}"/>
              </a:ext>
            </a:extLst>
          </p:cNvPr>
          <p:cNvSpPr>
            <a:spLocks noGrp="1"/>
          </p:cNvSpPr>
          <p:nvPr>
            <p:ph type="title"/>
          </p:nvPr>
        </p:nvSpPr>
        <p:spPr/>
        <p:txBody>
          <a:bodyPr/>
          <a:lstStyle/>
          <a:p>
            <a:r>
              <a:rPr lang="en-US" dirty="0"/>
              <a:t>Our Ongoing Journey</a:t>
            </a:r>
          </a:p>
        </p:txBody>
      </p:sp>
      <p:sp>
        <p:nvSpPr>
          <p:cNvPr id="3" name="Slide Number Placeholder 2">
            <a:extLst>
              <a:ext uri="{FF2B5EF4-FFF2-40B4-BE49-F238E27FC236}">
                <a16:creationId xmlns:a16="http://schemas.microsoft.com/office/drawing/2014/main" id="{041113C8-CC44-E84F-A5E0-FA06CDE189C6}"/>
              </a:ext>
            </a:extLst>
          </p:cNvPr>
          <p:cNvSpPr>
            <a:spLocks noGrp="1"/>
          </p:cNvSpPr>
          <p:nvPr>
            <p:ph type="sldNum" sz="quarter" idx="11"/>
          </p:nvPr>
        </p:nvSpPr>
        <p:spPr/>
        <p:txBody>
          <a:bodyPr/>
          <a:lstStyle/>
          <a:p>
            <a:fld id="{018A7077-2B78-4FB5-8F56-24239751AEF0}" type="slidenum">
              <a:rPr lang="en-US" altLang="en-US" smtClean="0"/>
              <a:pPr/>
              <a:t>43</a:t>
            </a:fld>
            <a:endParaRPr lang="en-US" altLang="en-US"/>
          </a:p>
        </p:txBody>
      </p:sp>
      <p:sp>
        <p:nvSpPr>
          <p:cNvPr id="8" name="Rounded Rectangle 7">
            <a:extLst>
              <a:ext uri="{FF2B5EF4-FFF2-40B4-BE49-F238E27FC236}">
                <a16:creationId xmlns:a16="http://schemas.microsoft.com/office/drawing/2014/main" id="{19263607-FBFC-F24B-AB74-906B4328197C}"/>
              </a:ext>
            </a:extLst>
          </p:cNvPr>
          <p:cNvSpPr/>
          <p:nvPr/>
        </p:nvSpPr>
        <p:spPr>
          <a:xfrm>
            <a:off x="5310072" y="185633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GateKeeper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[Bioinformatics’17]</a:t>
            </a:r>
          </a:p>
        </p:txBody>
      </p:sp>
      <p:sp>
        <p:nvSpPr>
          <p:cNvPr id="9" name="Rounded Rectangle 8">
            <a:extLst>
              <a:ext uri="{FF2B5EF4-FFF2-40B4-BE49-F238E27FC236}">
                <a16:creationId xmlns:a16="http://schemas.microsoft.com/office/drawing/2014/main" id="{B7A5598F-8897-524D-BC71-4EE2F8F26CDA}"/>
              </a:ext>
            </a:extLst>
          </p:cNvPr>
          <p:cNvSpPr/>
          <p:nvPr/>
        </p:nvSpPr>
        <p:spPr>
          <a:xfrm>
            <a:off x="5310072" y="233951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MAGNET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[AACBB’18]</a:t>
            </a:r>
          </a:p>
        </p:txBody>
      </p:sp>
      <p:sp>
        <p:nvSpPr>
          <p:cNvPr id="10" name="Rounded Rectangle 9">
            <a:extLst>
              <a:ext uri="{FF2B5EF4-FFF2-40B4-BE49-F238E27FC236}">
                <a16:creationId xmlns:a16="http://schemas.microsoft.com/office/drawing/2014/main" id="{C6A3B103-B939-6743-A31F-53D437730412}"/>
              </a:ext>
            </a:extLst>
          </p:cNvPr>
          <p:cNvSpPr/>
          <p:nvPr/>
        </p:nvSpPr>
        <p:spPr>
          <a:xfrm>
            <a:off x="5310072" y="282269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Shouji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[Bioinformatics’19]</a:t>
            </a:r>
          </a:p>
        </p:txBody>
      </p:sp>
      <p:sp>
        <p:nvSpPr>
          <p:cNvPr id="11" name="Rounded Rectangle 10">
            <a:extLst>
              <a:ext uri="{FF2B5EF4-FFF2-40B4-BE49-F238E27FC236}">
                <a16:creationId xmlns:a16="http://schemas.microsoft.com/office/drawing/2014/main" id="{8EDA9EF1-17C0-444A-923F-4409F9EA2381}"/>
              </a:ext>
            </a:extLst>
          </p:cNvPr>
          <p:cNvSpPr/>
          <p:nvPr/>
        </p:nvSpPr>
        <p:spPr>
          <a:xfrm>
            <a:off x="5310072" y="3789050"/>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SneakySnake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[Bioinformatics’20]</a:t>
            </a:r>
          </a:p>
        </p:txBody>
      </p:sp>
      <p:sp>
        <p:nvSpPr>
          <p:cNvPr id="13" name="Rounded Rectangle 12">
            <a:extLst>
              <a:ext uri="{FF2B5EF4-FFF2-40B4-BE49-F238E27FC236}">
                <a16:creationId xmlns:a16="http://schemas.microsoft.com/office/drawing/2014/main" id="{9B23E209-E2D0-9441-BD17-FDA0AF13CB46}"/>
              </a:ext>
            </a:extLst>
          </p:cNvPr>
          <p:cNvSpPr/>
          <p:nvPr/>
        </p:nvSpPr>
        <p:spPr>
          <a:xfrm>
            <a:off x="555744" y="3863309"/>
            <a:ext cx="36396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err="1">
                <a:latin typeface="Tahoma" panose="020B0604030504040204" pitchFamily="34" charset="0"/>
                <a:ea typeface="Tahoma" panose="020B0604030504040204" pitchFamily="34" charset="0"/>
                <a:cs typeface="Tahoma" panose="020B0604030504040204" pitchFamily="34" charset="0"/>
              </a:rPr>
              <a:t>GenASM</a:t>
            </a:r>
            <a:r>
              <a:rPr lang="en-US" sz="1600" b="1" dirty="0">
                <a:latin typeface="Tahoma" panose="020B0604030504040204" pitchFamily="34" charset="0"/>
                <a:ea typeface="Tahoma" panose="020B0604030504040204" pitchFamily="34" charset="0"/>
                <a:cs typeface="Tahoma" panose="020B0604030504040204" pitchFamily="34" charset="0"/>
              </a:rPr>
              <a:t>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[MICRO 2020]</a:t>
            </a:r>
          </a:p>
        </p:txBody>
      </p:sp>
      <p:sp>
        <p:nvSpPr>
          <p:cNvPr id="14" name="Rounded Rectangle 13">
            <a:extLst>
              <a:ext uri="{FF2B5EF4-FFF2-40B4-BE49-F238E27FC236}">
                <a16:creationId xmlns:a16="http://schemas.microsoft.com/office/drawing/2014/main" id="{843C91D6-75BC-5D4E-BBE9-2FD4DBFF2070}"/>
              </a:ext>
            </a:extLst>
          </p:cNvPr>
          <p:cNvSpPr/>
          <p:nvPr/>
        </p:nvSpPr>
        <p:spPr>
          <a:xfrm>
            <a:off x="196128" y="2323567"/>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SneakySnake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[IEEE Micro’21]</a:t>
            </a:r>
          </a:p>
        </p:txBody>
      </p:sp>
      <p:sp>
        <p:nvSpPr>
          <p:cNvPr id="17" name="Rectangle 16">
            <a:extLst>
              <a:ext uri="{FF2B5EF4-FFF2-40B4-BE49-F238E27FC236}">
                <a16:creationId xmlns:a16="http://schemas.microsoft.com/office/drawing/2014/main" id="{C1F66ED5-AEB1-5241-91B7-2118BD4A0470}"/>
              </a:ext>
            </a:extLst>
          </p:cNvPr>
          <p:cNvSpPr/>
          <p:nvPr/>
        </p:nvSpPr>
        <p:spPr>
          <a:xfrm>
            <a:off x="5220072" y="994084"/>
            <a:ext cx="3816000" cy="718231"/>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Specialized Pre-alignment Filtering Accelerators (GPU, FPGA) </a:t>
            </a:r>
          </a:p>
        </p:txBody>
      </p:sp>
      <p:sp>
        <p:nvSpPr>
          <p:cNvPr id="18" name="Rounded Rectangle 17">
            <a:extLst>
              <a:ext uri="{FF2B5EF4-FFF2-40B4-BE49-F238E27FC236}">
                <a16:creationId xmlns:a16="http://schemas.microsoft.com/office/drawing/2014/main" id="{A187D4EA-F3A5-1049-A241-3BB646D55C8C}"/>
              </a:ext>
            </a:extLst>
          </p:cNvPr>
          <p:cNvSpPr/>
          <p:nvPr/>
        </p:nvSpPr>
        <p:spPr>
          <a:xfrm>
            <a:off x="196128" y="1832949"/>
            <a:ext cx="3636000" cy="374400"/>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GRIM-Filter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[BMC Genomics’18]</a:t>
            </a:r>
          </a:p>
        </p:txBody>
      </p:sp>
      <p:sp>
        <p:nvSpPr>
          <p:cNvPr id="21" name="Rounded Rectangle 20">
            <a:extLst>
              <a:ext uri="{FF2B5EF4-FFF2-40B4-BE49-F238E27FC236}">
                <a16:creationId xmlns:a16="http://schemas.microsoft.com/office/drawing/2014/main" id="{13C589FE-434E-E44C-B31D-4081E821E98D}"/>
              </a:ext>
            </a:extLst>
          </p:cNvPr>
          <p:cNvSpPr/>
          <p:nvPr/>
        </p:nvSpPr>
        <p:spPr>
          <a:xfrm>
            <a:off x="5310072" y="330587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GateKeeper-GPU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[arXiv’21]</a:t>
            </a:r>
          </a:p>
        </p:txBody>
      </p:sp>
      <p:sp>
        <p:nvSpPr>
          <p:cNvPr id="24" name="Rectangle 23">
            <a:extLst>
              <a:ext uri="{FF2B5EF4-FFF2-40B4-BE49-F238E27FC236}">
                <a16:creationId xmlns:a16="http://schemas.microsoft.com/office/drawing/2014/main" id="{2ECA0A32-B4AD-3C4A-9302-A7814DFB305C}"/>
              </a:ext>
            </a:extLst>
          </p:cNvPr>
          <p:cNvSpPr/>
          <p:nvPr/>
        </p:nvSpPr>
        <p:spPr>
          <a:xfrm>
            <a:off x="107928" y="980728"/>
            <a:ext cx="3816000" cy="718231"/>
          </a:xfrm>
          <a:prstGeom prst="rect">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Near-memory/In-memory </a:t>
            </a:r>
          </a:p>
          <a:p>
            <a:pPr algn="ctr"/>
            <a:r>
              <a:rPr lang="en-US" dirty="0"/>
              <a:t>Pre-alignment Filtering</a:t>
            </a:r>
          </a:p>
        </p:txBody>
      </p:sp>
      <p:sp>
        <p:nvSpPr>
          <p:cNvPr id="26" name="Rectangle 25">
            <a:extLst>
              <a:ext uri="{FF2B5EF4-FFF2-40B4-BE49-F238E27FC236}">
                <a16:creationId xmlns:a16="http://schemas.microsoft.com/office/drawing/2014/main" id="{9F18C834-9479-034E-ACAA-0DDDEBB37902}"/>
              </a:ext>
            </a:extLst>
          </p:cNvPr>
          <p:cNvSpPr/>
          <p:nvPr/>
        </p:nvSpPr>
        <p:spPr>
          <a:xfrm>
            <a:off x="467544" y="3393533"/>
            <a:ext cx="3816000" cy="360177"/>
          </a:xfrm>
          <a:prstGeom prst="rect">
            <a:avLst/>
          </a:prstGeom>
          <a:solidFill>
            <a:srgbClr val="FC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Near-memory Sequence Alignment</a:t>
            </a:r>
          </a:p>
        </p:txBody>
      </p:sp>
      <p:sp>
        <p:nvSpPr>
          <p:cNvPr id="28" name="Text Box 13" descr="90%">
            <a:extLst>
              <a:ext uri="{FF2B5EF4-FFF2-40B4-BE49-F238E27FC236}">
                <a16:creationId xmlns:a16="http://schemas.microsoft.com/office/drawing/2014/main" id="{C91184EB-12CA-3F45-9A6E-DF36FE5B3CD6}"/>
              </a:ext>
            </a:extLst>
          </p:cNvPr>
          <p:cNvSpPr txBox="1">
            <a:spLocks noChangeArrowheads="1"/>
          </p:cNvSpPr>
          <p:nvPr/>
        </p:nvSpPr>
        <p:spPr bwMode="auto">
          <a:xfrm>
            <a:off x="7380312" y="5983529"/>
            <a:ext cx="1706563" cy="341313"/>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Microprocessor</a:t>
            </a:r>
          </a:p>
        </p:txBody>
      </p:sp>
      <p:sp>
        <p:nvSpPr>
          <p:cNvPr id="29" name="Text Box 20" descr="90%">
            <a:extLst>
              <a:ext uri="{FF2B5EF4-FFF2-40B4-BE49-F238E27FC236}">
                <a16:creationId xmlns:a16="http://schemas.microsoft.com/office/drawing/2014/main" id="{FFAF3B47-E312-B549-88EA-70F6C915D044}"/>
              </a:ext>
            </a:extLst>
          </p:cNvPr>
          <p:cNvSpPr txBox="1">
            <a:spLocks noChangeArrowheads="1"/>
          </p:cNvSpPr>
          <p:nvPr/>
        </p:nvSpPr>
        <p:spPr bwMode="auto">
          <a:xfrm>
            <a:off x="5292377" y="5978549"/>
            <a:ext cx="1527175" cy="342900"/>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Main Memory</a:t>
            </a:r>
          </a:p>
        </p:txBody>
      </p:sp>
      <p:sp>
        <p:nvSpPr>
          <p:cNvPr id="30" name="Line 15">
            <a:extLst>
              <a:ext uri="{FF2B5EF4-FFF2-40B4-BE49-F238E27FC236}">
                <a16:creationId xmlns:a16="http://schemas.microsoft.com/office/drawing/2014/main" id="{4963F17B-C3EB-574A-B684-62DDD67D3429}"/>
              </a:ext>
            </a:extLst>
          </p:cNvPr>
          <p:cNvSpPr>
            <a:spLocks noChangeShapeType="1"/>
          </p:cNvSpPr>
          <p:nvPr/>
        </p:nvSpPr>
        <p:spPr bwMode="auto">
          <a:xfrm flipV="1">
            <a:off x="6770712" y="5278918"/>
            <a:ext cx="696912" cy="1588"/>
          </a:xfrm>
          <a:prstGeom prst="line">
            <a:avLst/>
          </a:prstGeom>
          <a:noFill/>
          <a:ln w="762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31" name="Text Box 24" descr="90%">
            <a:extLst>
              <a:ext uri="{FF2B5EF4-FFF2-40B4-BE49-F238E27FC236}">
                <a16:creationId xmlns:a16="http://schemas.microsoft.com/office/drawing/2014/main" id="{0E6C4F4D-02B8-454C-80E4-519126CEE4EE}"/>
              </a:ext>
            </a:extLst>
          </p:cNvPr>
          <p:cNvSpPr txBox="1">
            <a:spLocks noChangeArrowheads="1"/>
          </p:cNvSpPr>
          <p:nvPr/>
        </p:nvSpPr>
        <p:spPr bwMode="auto">
          <a:xfrm>
            <a:off x="2372205" y="5971137"/>
            <a:ext cx="219392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dirty="0">
                <a:solidFill>
                  <a:srgbClr val="000000"/>
                </a:solidFill>
                <a:latin typeface="Arial" panose="020B0604020202020204" pitchFamily="34" charset="0"/>
              </a:rPr>
              <a:t>Storage (SSD/HDD)</a:t>
            </a:r>
          </a:p>
        </p:txBody>
      </p:sp>
      <p:pic>
        <p:nvPicPr>
          <p:cNvPr id="32" name="Content Placeholder 6" descr="barcelona-die-photo-color.jpg">
            <a:extLst>
              <a:ext uri="{FF2B5EF4-FFF2-40B4-BE49-F238E27FC236}">
                <a16:creationId xmlns:a16="http://schemas.microsoft.com/office/drawing/2014/main" id="{5A99C782-C418-0C4F-9603-AFB4F59DB4B9}"/>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613649" y="4602518"/>
            <a:ext cx="1312863"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Line 15">
            <a:extLst>
              <a:ext uri="{FF2B5EF4-FFF2-40B4-BE49-F238E27FC236}">
                <a16:creationId xmlns:a16="http://schemas.microsoft.com/office/drawing/2014/main" id="{6433680F-3E95-F544-BBC9-78C6B0C55086}"/>
              </a:ext>
            </a:extLst>
          </p:cNvPr>
          <p:cNvSpPr>
            <a:spLocks noChangeShapeType="1"/>
          </p:cNvSpPr>
          <p:nvPr/>
        </p:nvSpPr>
        <p:spPr bwMode="auto">
          <a:xfrm flipV="1">
            <a:off x="4227264" y="5248943"/>
            <a:ext cx="696913" cy="1588"/>
          </a:xfrm>
          <a:prstGeom prst="line">
            <a:avLst/>
          </a:prstGeom>
          <a:noFill/>
          <a:ln w="762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pic>
        <p:nvPicPr>
          <p:cNvPr id="34" name="Picture 25" descr="dimm.png">
            <a:extLst>
              <a:ext uri="{FF2B5EF4-FFF2-40B4-BE49-F238E27FC236}">
                <a16:creationId xmlns:a16="http://schemas.microsoft.com/office/drawing/2014/main" id="{10296EA7-5342-E640-8E3D-38A38F2E67FF}"/>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rot="8775023" flipV="1">
            <a:off x="4729714" y="4876476"/>
            <a:ext cx="1924215" cy="45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6" descr="dimm.png">
            <a:extLst>
              <a:ext uri="{FF2B5EF4-FFF2-40B4-BE49-F238E27FC236}">
                <a16:creationId xmlns:a16="http://schemas.microsoft.com/office/drawing/2014/main" id="{C494EF3A-A5F1-A44D-914B-9C766FE125F2}"/>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rot="8775023" flipV="1">
            <a:off x="5072821" y="5008933"/>
            <a:ext cx="1925541" cy="45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 name="Group 35">
            <a:extLst>
              <a:ext uri="{FF2B5EF4-FFF2-40B4-BE49-F238E27FC236}">
                <a16:creationId xmlns:a16="http://schemas.microsoft.com/office/drawing/2014/main" id="{4CDB359A-7859-9446-8915-FFB57C51B430}"/>
              </a:ext>
            </a:extLst>
          </p:cNvPr>
          <p:cNvGrpSpPr/>
          <p:nvPr/>
        </p:nvGrpSpPr>
        <p:grpSpPr>
          <a:xfrm>
            <a:off x="194816" y="4437112"/>
            <a:ext cx="1778621" cy="1421454"/>
            <a:chOff x="4343037" y="3937719"/>
            <a:chExt cx="2445779" cy="1954638"/>
          </a:xfrm>
        </p:grpSpPr>
        <p:pic>
          <p:nvPicPr>
            <p:cNvPr id="37" name="Picture 36">
              <a:extLst>
                <a:ext uri="{FF2B5EF4-FFF2-40B4-BE49-F238E27FC236}">
                  <a16:creationId xmlns:a16="http://schemas.microsoft.com/office/drawing/2014/main" id="{AF748A94-7F46-F243-BA17-D6A7D6E79760}"/>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38" name="Picture 37">
              <a:extLst>
                <a:ext uri="{FF2B5EF4-FFF2-40B4-BE49-F238E27FC236}">
                  <a16:creationId xmlns:a16="http://schemas.microsoft.com/office/drawing/2014/main" id="{372CEABD-9AD9-CF41-85F9-BB799D6EA94C}"/>
                </a:ext>
              </a:extLst>
            </p:cNvPr>
            <p:cNvPicPr>
              <a:picLocks noChangeAspect="1"/>
            </p:cNvPicPr>
            <p:nvPr/>
          </p:nvPicPr>
          <p:blipFill rotWithShape="1">
            <a:blip r:embed="rId6"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39" name="Picture 38">
              <a:extLst>
                <a:ext uri="{FF2B5EF4-FFF2-40B4-BE49-F238E27FC236}">
                  <a16:creationId xmlns:a16="http://schemas.microsoft.com/office/drawing/2014/main" id="{6A92B2F6-7832-BD48-9441-52028B1BBADA}"/>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40" name="Line 15">
            <a:extLst>
              <a:ext uri="{FF2B5EF4-FFF2-40B4-BE49-F238E27FC236}">
                <a16:creationId xmlns:a16="http://schemas.microsoft.com/office/drawing/2014/main" id="{C1CA71CD-EBED-F44F-AE10-EF8872712BA4}"/>
              </a:ext>
            </a:extLst>
          </p:cNvPr>
          <p:cNvSpPr>
            <a:spLocks noChangeShapeType="1"/>
          </p:cNvSpPr>
          <p:nvPr/>
        </p:nvSpPr>
        <p:spPr bwMode="auto">
          <a:xfrm flipH="1">
            <a:off x="2128085" y="5228507"/>
            <a:ext cx="659019" cy="0"/>
          </a:xfrm>
          <a:prstGeom prst="line">
            <a:avLst/>
          </a:prstGeom>
          <a:noFill/>
          <a:ln w="76200">
            <a:solidFill>
              <a:srgbClr val="0000FF"/>
            </a:solidFill>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41" name="Text Box 20" descr="90%">
            <a:extLst>
              <a:ext uri="{FF2B5EF4-FFF2-40B4-BE49-F238E27FC236}">
                <a16:creationId xmlns:a16="http://schemas.microsoft.com/office/drawing/2014/main" id="{6595360C-A6DA-7448-A368-963D9E2AC211}"/>
              </a:ext>
            </a:extLst>
          </p:cNvPr>
          <p:cNvSpPr txBox="1">
            <a:spLocks noChangeArrowheads="1"/>
          </p:cNvSpPr>
          <p:nvPr/>
        </p:nvSpPr>
        <p:spPr bwMode="auto">
          <a:xfrm>
            <a:off x="-108520" y="5967688"/>
            <a:ext cx="2498465" cy="341632"/>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Sequencing Machine</a:t>
            </a:r>
          </a:p>
        </p:txBody>
      </p:sp>
      <p:sp>
        <p:nvSpPr>
          <p:cNvPr id="45" name="Rounded Rectangle 44">
            <a:extLst>
              <a:ext uri="{FF2B5EF4-FFF2-40B4-BE49-F238E27FC236}">
                <a16:creationId xmlns:a16="http://schemas.microsoft.com/office/drawing/2014/main" id="{87707798-EC0E-174E-865B-66C6B5FB9748}"/>
              </a:ext>
            </a:extLst>
          </p:cNvPr>
          <p:cNvSpPr/>
          <p:nvPr/>
        </p:nvSpPr>
        <p:spPr>
          <a:xfrm>
            <a:off x="194328" y="2814356"/>
            <a:ext cx="36396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err="1">
                <a:latin typeface="Tahoma" panose="020B0604030504040204" pitchFamily="34" charset="0"/>
                <a:ea typeface="Tahoma" panose="020B0604030504040204" pitchFamily="34" charset="0"/>
                <a:cs typeface="Tahoma" panose="020B0604030504040204" pitchFamily="34" charset="0"/>
              </a:rPr>
              <a:t>GenASM</a:t>
            </a:r>
            <a:r>
              <a:rPr lang="en-US" sz="1600" b="1" dirty="0">
                <a:latin typeface="Tahoma" panose="020B0604030504040204" pitchFamily="34" charset="0"/>
                <a:ea typeface="Tahoma" panose="020B0604030504040204" pitchFamily="34" charset="0"/>
                <a:cs typeface="Tahoma" panose="020B0604030504040204" pitchFamily="34" charset="0"/>
              </a:rPr>
              <a:t>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[MICRO 2020]</a:t>
            </a:r>
          </a:p>
        </p:txBody>
      </p:sp>
    </p:spTree>
    <p:extLst>
      <p:ext uri="{BB962C8B-B14F-4D97-AF65-F5344CB8AC3E}">
        <p14:creationId xmlns:p14="http://schemas.microsoft.com/office/powerpoint/2010/main" val="8756464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par>
                          <p:cTn id="45" fill="hold">
                            <p:stCondLst>
                              <p:cond delay="500"/>
                            </p:stCondLst>
                            <p:childTnLst>
                              <p:par>
                                <p:cTn id="46" presetID="22" presetClass="entr" presetSubtype="4"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childTnLst>
                          </p:cTn>
                        </p:par>
                        <p:par>
                          <p:cTn id="49" fill="hold">
                            <p:stCondLst>
                              <p:cond delay="1000"/>
                            </p:stCondLst>
                            <p:childTnLst>
                              <p:par>
                                <p:cTn id="50" presetID="22" presetClass="entr" presetSubtype="4"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down)">
                                      <p:cBhvr>
                                        <p:cTn id="52" dur="500"/>
                                        <p:tgtEl>
                                          <p:spTgt spid="45"/>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23" grpId="0" animBg="1"/>
      <p:bldP spid="25" grpId="0" animBg="1"/>
      <p:bldP spid="22" grpId="0" animBg="1"/>
      <p:bldP spid="8" grpId="0" animBg="1"/>
      <p:bldP spid="9" grpId="0" animBg="1"/>
      <p:bldP spid="10" grpId="0" animBg="1"/>
      <p:bldP spid="11" grpId="0" animBg="1"/>
      <p:bldP spid="13" grpId="0" animBg="1"/>
      <p:bldP spid="14" grpId="0" animBg="1"/>
      <p:bldP spid="17" grpId="0" animBg="1"/>
      <p:bldP spid="18" grpId="0" animBg="1"/>
      <p:bldP spid="21" grpId="0" animBg="1"/>
      <p:bldP spid="24" grpId="0" animBg="1"/>
      <p:bldP spid="26" grpId="0" animBg="1"/>
      <p:bldP spid="4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B1E2E-2F2A-3942-BC09-CD16ADE2801D}"/>
              </a:ext>
            </a:extLst>
          </p:cNvPr>
          <p:cNvSpPr>
            <a:spLocks noGrp="1"/>
          </p:cNvSpPr>
          <p:nvPr>
            <p:ph type="title"/>
          </p:nvPr>
        </p:nvSpPr>
        <p:spPr/>
        <p:txBody>
          <a:bodyPr/>
          <a:lstStyle/>
          <a:p>
            <a:r>
              <a:rPr lang="en-US" dirty="0"/>
              <a:t>Key Takeaways</a:t>
            </a:r>
          </a:p>
        </p:txBody>
      </p:sp>
      <p:sp>
        <p:nvSpPr>
          <p:cNvPr id="3" name="Content Placeholder 2">
            <a:extLst>
              <a:ext uri="{FF2B5EF4-FFF2-40B4-BE49-F238E27FC236}">
                <a16:creationId xmlns:a16="http://schemas.microsoft.com/office/drawing/2014/main" id="{64F181CE-449D-8D40-80EA-9D67DD0DA033}"/>
              </a:ext>
            </a:extLst>
          </p:cNvPr>
          <p:cNvSpPr>
            <a:spLocks noGrp="1"/>
          </p:cNvSpPr>
          <p:nvPr>
            <p:ph idx="1"/>
          </p:nvPr>
        </p:nvSpPr>
        <p:spPr>
          <a:xfrm>
            <a:off x="228600" y="990600"/>
            <a:ext cx="8610600" cy="4876800"/>
          </a:xfrm>
        </p:spPr>
        <p:txBody>
          <a:bodyPr/>
          <a:lstStyle/>
          <a:p>
            <a:r>
              <a:rPr lang="en-US" dirty="0"/>
              <a:t>A </a:t>
            </a:r>
            <a:r>
              <a:rPr lang="en-US" dirty="0">
                <a:solidFill>
                  <a:srgbClr val="0432FF"/>
                </a:solidFill>
              </a:rPr>
              <a:t>novel</a:t>
            </a:r>
            <a:r>
              <a:rPr lang="en-US" dirty="0"/>
              <a:t> method to </a:t>
            </a:r>
            <a:r>
              <a:rPr lang="en-US" dirty="0">
                <a:solidFill>
                  <a:srgbClr val="0432FF"/>
                </a:solidFill>
              </a:rPr>
              <a:t>accelerate Sequence Alignment </a:t>
            </a:r>
            <a:r>
              <a:rPr lang="en-US" dirty="0"/>
              <a:t>in genome analysis.</a:t>
            </a:r>
          </a:p>
          <a:p>
            <a:endParaRPr lang="en-US" dirty="0"/>
          </a:p>
          <a:p>
            <a:r>
              <a:rPr lang="en-US" dirty="0"/>
              <a:t>Simple and effective</a:t>
            </a:r>
          </a:p>
          <a:p>
            <a:endParaRPr lang="en-US" dirty="0"/>
          </a:p>
          <a:p>
            <a:r>
              <a:rPr lang="en-US" dirty="0"/>
              <a:t>Hardware/software cooperative</a:t>
            </a:r>
          </a:p>
          <a:p>
            <a:endParaRPr lang="en-US" dirty="0"/>
          </a:p>
          <a:p>
            <a:r>
              <a:rPr lang="en-US" dirty="0"/>
              <a:t>Good potential for work </a:t>
            </a:r>
            <a:r>
              <a:rPr lang="en-US" dirty="0">
                <a:solidFill>
                  <a:srgbClr val="0432FF"/>
                </a:solidFill>
              </a:rPr>
              <a:t>building on it</a:t>
            </a:r>
            <a:r>
              <a:rPr lang="en-US" dirty="0"/>
              <a:t> to extend it</a:t>
            </a:r>
          </a:p>
          <a:p>
            <a:pPr lvl="1"/>
            <a:r>
              <a:rPr lang="en-US" dirty="0"/>
              <a:t>To make things more efficient and effective</a:t>
            </a:r>
          </a:p>
          <a:p>
            <a:pPr lvl="1"/>
            <a:r>
              <a:rPr lang="en-US" dirty="0"/>
              <a:t>Multiple works have already built on the paper (see MAGNET, Shouji, GRIM-Filter, SneakySnake, </a:t>
            </a:r>
            <a:r>
              <a:rPr lang="en-US" dirty="0" err="1"/>
              <a:t>GenCache</a:t>
            </a:r>
            <a:r>
              <a:rPr lang="en-US" dirty="0"/>
              <a:t>)</a:t>
            </a:r>
          </a:p>
          <a:p>
            <a:pPr lvl="1"/>
            <a:endParaRPr lang="en-US" dirty="0"/>
          </a:p>
          <a:p>
            <a:r>
              <a:rPr lang="en-US" dirty="0"/>
              <a:t>Easy to read and understand paper</a:t>
            </a:r>
          </a:p>
          <a:p>
            <a:endParaRPr lang="en-US" dirty="0"/>
          </a:p>
        </p:txBody>
      </p:sp>
      <p:sp>
        <p:nvSpPr>
          <p:cNvPr id="4" name="Slide Number Placeholder 3">
            <a:extLst>
              <a:ext uri="{FF2B5EF4-FFF2-40B4-BE49-F238E27FC236}">
                <a16:creationId xmlns:a16="http://schemas.microsoft.com/office/drawing/2014/main" id="{E4B9D39A-0795-2B45-910C-B92931B4F29B}"/>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5A4FB91F-8620-9C4D-8A32-1AD02BFD54B1}"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44</a:t>
            </a:fld>
            <a:endParaRPr kumimoji="0" lang="en-US" sz="1600" b="0" i="0" u="none" strike="noStrike" kern="1200" cap="none" spc="0" normalizeH="0" baseline="0" noProof="0" dirty="0">
              <a:ln>
                <a:noFill/>
              </a:ln>
              <a:solidFill>
                <a:srgbClr val="000000"/>
              </a:solidFill>
              <a:effectLst/>
              <a:uLnTx/>
              <a:uFillTx/>
              <a:latin typeface="Garamond" charset="0"/>
              <a:ea typeface="ＭＳ Ｐゴシック" panose="020B0600070205080204" pitchFamily="34" charset="-128"/>
              <a:cs typeface="Arial" charset="0"/>
            </a:endParaRPr>
          </a:p>
        </p:txBody>
      </p:sp>
    </p:spTree>
    <p:extLst>
      <p:ext uri="{BB962C8B-B14F-4D97-AF65-F5344CB8AC3E}">
        <p14:creationId xmlns:p14="http://schemas.microsoft.com/office/powerpoint/2010/main" val="3636780975"/>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D631F99-6E53-6D49-8D5D-F39AAF6F38E3}"/>
              </a:ext>
            </a:extLst>
          </p:cNvPr>
          <p:cNvSpPr>
            <a:spLocks noGrp="1"/>
          </p:cNvSpPr>
          <p:nvPr>
            <p:ph type="sldNum" sz="quarter" idx="11"/>
          </p:nvPr>
        </p:nvSpPr>
        <p:spPr/>
        <p:txBody>
          <a:bodyPr/>
          <a:lstStyle/>
          <a:p>
            <a:fld id="{323594FA-E141-4234-AE05-360401972BE7}" type="slidenum">
              <a:rPr lang="en-US" altLang="en-US" smtClean="0"/>
              <a:pPr/>
              <a:t>45</a:t>
            </a:fld>
            <a:endParaRPr lang="en-US" altLang="en-US"/>
          </a:p>
        </p:txBody>
      </p:sp>
      <p:sp>
        <p:nvSpPr>
          <p:cNvPr id="5" name="Rectangle 4">
            <a:extLst>
              <a:ext uri="{FF2B5EF4-FFF2-40B4-BE49-F238E27FC236}">
                <a16:creationId xmlns:a16="http://schemas.microsoft.com/office/drawing/2014/main" id="{9AE10A2E-48C8-3D41-B194-3DEACF3F383C}"/>
              </a:ext>
            </a:extLst>
          </p:cNvPr>
          <p:cNvSpPr/>
          <p:nvPr/>
        </p:nvSpPr>
        <p:spPr>
          <a:xfrm>
            <a:off x="738680" y="2060848"/>
            <a:ext cx="7666650" cy="2862322"/>
          </a:xfrm>
          <a:prstGeom prst="rect">
            <a:avLst/>
          </a:prstGeom>
        </p:spPr>
        <p:txBody>
          <a:bodyPr wrap="none">
            <a:spAutoFit/>
          </a:bodyPr>
          <a:lstStyle/>
          <a:p>
            <a:pPr algn="ctr"/>
            <a:r>
              <a:rPr lang="en-US" sz="6000" dirty="0">
                <a:solidFill>
                  <a:srgbClr val="0000FF"/>
                </a:solidFill>
              </a:rPr>
              <a:t>Adoption of</a:t>
            </a:r>
            <a:r>
              <a:rPr lang="en-US" sz="6000" dirty="0"/>
              <a:t> </a:t>
            </a:r>
          </a:p>
          <a:p>
            <a:pPr algn="ctr"/>
            <a:r>
              <a:rPr lang="en-US" sz="6000" dirty="0">
                <a:solidFill>
                  <a:srgbClr val="FF0000"/>
                </a:solidFill>
              </a:rPr>
              <a:t>hardware accelerators</a:t>
            </a:r>
          </a:p>
          <a:p>
            <a:pPr algn="ctr"/>
            <a:r>
              <a:rPr lang="en-US" sz="6000" dirty="0">
                <a:solidFill>
                  <a:srgbClr val="FF0000"/>
                </a:solidFill>
              </a:rPr>
              <a:t>in genome analysis</a:t>
            </a:r>
          </a:p>
        </p:txBody>
      </p:sp>
    </p:spTree>
    <p:extLst>
      <p:ext uri="{BB962C8B-B14F-4D97-AF65-F5344CB8AC3E}">
        <p14:creationId xmlns:p14="http://schemas.microsoft.com/office/powerpoint/2010/main" val="243695947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0D82D-D2CF-0744-AEF6-15773C664227}"/>
              </a:ext>
            </a:extLst>
          </p:cNvPr>
          <p:cNvSpPr>
            <a:spLocks noGrp="1"/>
          </p:cNvSpPr>
          <p:nvPr>
            <p:ph type="title"/>
          </p:nvPr>
        </p:nvSpPr>
        <p:spPr>
          <a:xfrm>
            <a:off x="228600" y="152400"/>
            <a:ext cx="8915400" cy="1066800"/>
          </a:xfrm>
        </p:spPr>
        <p:txBody>
          <a:bodyPr/>
          <a:lstStyle/>
          <a:p>
            <a:r>
              <a:rPr lang="en-US" dirty="0"/>
              <a:t>Bioinformatics: </a:t>
            </a:r>
            <a:r>
              <a:rPr lang="en-US" b="1" dirty="0"/>
              <a:t>Reviewer #6 </a:t>
            </a:r>
            <a:r>
              <a:rPr lang="en-US" dirty="0"/>
              <a:t>(Dec. 2016)</a:t>
            </a:r>
          </a:p>
        </p:txBody>
      </p:sp>
      <p:sp>
        <p:nvSpPr>
          <p:cNvPr id="3" name="Content Placeholder 2">
            <a:extLst>
              <a:ext uri="{FF2B5EF4-FFF2-40B4-BE49-F238E27FC236}">
                <a16:creationId xmlns:a16="http://schemas.microsoft.com/office/drawing/2014/main" id="{E4687189-D7CB-EC40-B652-525AD3E1A272}"/>
              </a:ext>
            </a:extLst>
          </p:cNvPr>
          <p:cNvSpPr>
            <a:spLocks noGrp="1"/>
          </p:cNvSpPr>
          <p:nvPr>
            <p:ph idx="1"/>
          </p:nvPr>
        </p:nvSpPr>
        <p:spPr>
          <a:xfrm>
            <a:off x="228600" y="914400"/>
            <a:ext cx="8610600" cy="4876800"/>
          </a:xfrm>
        </p:spPr>
        <p:txBody>
          <a:bodyPr/>
          <a:lstStyle/>
          <a:p>
            <a:pPr marL="0" indent="0" algn="just">
              <a:buNone/>
            </a:pPr>
            <a:r>
              <a:rPr lang="en-US" b="1" dirty="0"/>
              <a:t>I have a major concern with the work that is actually not a problem with the manuscript at all</a:t>
            </a:r>
            <a:r>
              <a:rPr lang="en-US" dirty="0"/>
              <a:t>. Specifically, I have the concern that </a:t>
            </a:r>
            <a:r>
              <a:rPr lang="en-US" u="sng" dirty="0">
                <a:solidFill>
                  <a:srgbClr val="FF0000"/>
                </a:solidFill>
              </a:rPr>
              <a:t>there has been little to no adoption of previous specialized hardware solutions related to improving the speed of alignment</a:t>
            </a:r>
            <a:r>
              <a:rPr lang="en-US" dirty="0"/>
              <a:t>. While there has been considerable work in this area (which the authors do an admirable job of citing), it does not seem that these hardware-based solutions have gained any type of real traction in the community, as the vast majority of alignment is still performed on “regular” CPUs, where the extent of hardware acceleration is the adoption of specific SIMD or vectorized instructions. While I don’t think that this practical concern should preclude publication of the current work, it is something worth considering (e.g. what, if any, of the proposed improvements to the SHD filter could be “back-ported” to a software-only solution).</a:t>
            </a:r>
          </a:p>
        </p:txBody>
      </p:sp>
      <p:sp>
        <p:nvSpPr>
          <p:cNvPr id="4" name="Slide Number Placeholder 3">
            <a:extLst>
              <a:ext uri="{FF2B5EF4-FFF2-40B4-BE49-F238E27FC236}">
                <a16:creationId xmlns:a16="http://schemas.microsoft.com/office/drawing/2014/main" id="{A9F54B4E-665E-844A-AD1B-631B57C418E9}"/>
              </a:ext>
            </a:extLst>
          </p:cNvPr>
          <p:cNvSpPr>
            <a:spLocks noGrp="1"/>
          </p:cNvSpPr>
          <p:nvPr>
            <p:ph type="sldNum" sz="quarter" idx="11"/>
          </p:nvPr>
        </p:nvSpPr>
        <p:spPr/>
        <p:txBody>
          <a:bodyPr/>
          <a:lstStyle/>
          <a:p>
            <a:pPr>
              <a:defRPr/>
            </a:pPr>
            <a:fld id="{43CF7A15-8D90-1445-BE37-F18227DCF408}" type="slidenum">
              <a:rPr lang="en-US" altLang="en-US" smtClean="0"/>
              <a:pPr>
                <a:defRPr/>
              </a:pPr>
              <a:t>46</a:t>
            </a:fld>
            <a:endParaRPr lang="en-US" altLang="en-US"/>
          </a:p>
        </p:txBody>
      </p:sp>
    </p:spTree>
    <p:extLst>
      <p:ext uri="{BB962C8B-B14F-4D97-AF65-F5344CB8AC3E}">
        <p14:creationId xmlns:p14="http://schemas.microsoft.com/office/powerpoint/2010/main" val="1273372442"/>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178D6-C942-EB4C-8A51-297A2CE05702}"/>
              </a:ext>
            </a:extLst>
          </p:cNvPr>
          <p:cNvSpPr>
            <a:spLocks noGrp="1"/>
          </p:cNvSpPr>
          <p:nvPr>
            <p:ph type="title"/>
          </p:nvPr>
        </p:nvSpPr>
        <p:spPr/>
        <p:txBody>
          <a:bodyPr/>
          <a:lstStyle/>
          <a:p>
            <a:r>
              <a:rPr lang="en-US" dirty="0"/>
              <a:t>Our Response</a:t>
            </a:r>
          </a:p>
        </p:txBody>
      </p:sp>
      <p:pic>
        <p:nvPicPr>
          <p:cNvPr id="6" name="Content Placeholder 5">
            <a:extLst>
              <a:ext uri="{FF2B5EF4-FFF2-40B4-BE49-F238E27FC236}">
                <a16:creationId xmlns:a16="http://schemas.microsoft.com/office/drawing/2014/main" id="{282A2AAC-D42F-B143-BE46-31EB75E1B635}"/>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833"/>
          <a:stretch/>
        </p:blipFill>
        <p:spPr>
          <a:xfrm>
            <a:off x="38100" y="1219200"/>
            <a:ext cx="9067800" cy="4680401"/>
          </a:xfrm>
        </p:spPr>
      </p:pic>
      <p:sp>
        <p:nvSpPr>
          <p:cNvPr id="4" name="Slide Number Placeholder 3">
            <a:extLst>
              <a:ext uri="{FF2B5EF4-FFF2-40B4-BE49-F238E27FC236}">
                <a16:creationId xmlns:a16="http://schemas.microsoft.com/office/drawing/2014/main" id="{C561AF91-4F30-DD4D-B181-6298924B9F4E}"/>
              </a:ext>
            </a:extLst>
          </p:cNvPr>
          <p:cNvSpPr>
            <a:spLocks noGrp="1"/>
          </p:cNvSpPr>
          <p:nvPr>
            <p:ph type="sldNum" sz="quarter" idx="11"/>
          </p:nvPr>
        </p:nvSpPr>
        <p:spPr/>
        <p:txBody>
          <a:bodyPr/>
          <a:lstStyle/>
          <a:p>
            <a:pPr>
              <a:defRPr/>
            </a:pPr>
            <a:fld id="{43CF7A15-8D90-1445-BE37-F18227DCF408}" type="slidenum">
              <a:rPr lang="en-US" altLang="en-US" smtClean="0"/>
              <a:pPr>
                <a:defRPr/>
              </a:pPr>
              <a:t>47</a:t>
            </a:fld>
            <a:endParaRPr lang="en-US" altLang="en-US"/>
          </a:p>
        </p:txBody>
      </p:sp>
      <p:sp>
        <p:nvSpPr>
          <p:cNvPr id="3" name="Rectangle 2">
            <a:extLst>
              <a:ext uri="{FF2B5EF4-FFF2-40B4-BE49-F238E27FC236}">
                <a16:creationId xmlns:a16="http://schemas.microsoft.com/office/drawing/2014/main" id="{FA2CC91D-2BDC-0743-A619-AAD665BD5448}"/>
              </a:ext>
            </a:extLst>
          </p:cNvPr>
          <p:cNvSpPr/>
          <p:nvPr/>
        </p:nvSpPr>
        <p:spPr>
          <a:xfrm>
            <a:off x="38100" y="1447800"/>
            <a:ext cx="9105900" cy="4572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0498722"/>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19FB3-F267-7648-BD52-B00E4279CFAE}"/>
              </a:ext>
            </a:extLst>
          </p:cNvPr>
          <p:cNvSpPr>
            <a:spLocks noGrp="1"/>
          </p:cNvSpPr>
          <p:nvPr>
            <p:ph type="title"/>
          </p:nvPr>
        </p:nvSpPr>
        <p:spPr/>
        <p:txBody>
          <a:bodyPr/>
          <a:lstStyle/>
          <a:p>
            <a:r>
              <a:rPr lang="en-US" dirty="0"/>
              <a:t>Our Response (cont’d)</a:t>
            </a:r>
          </a:p>
        </p:txBody>
      </p:sp>
      <p:pic>
        <p:nvPicPr>
          <p:cNvPr id="6" name="Content Placeholder 5">
            <a:extLst>
              <a:ext uri="{FF2B5EF4-FFF2-40B4-BE49-F238E27FC236}">
                <a16:creationId xmlns:a16="http://schemas.microsoft.com/office/drawing/2014/main" id="{2C4652B1-2A34-E04B-8AE8-BEA8E147C01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411" y="1219200"/>
            <a:ext cx="9019179" cy="3962400"/>
          </a:xfrm>
        </p:spPr>
      </p:pic>
      <p:sp>
        <p:nvSpPr>
          <p:cNvPr id="4" name="Slide Number Placeholder 3">
            <a:extLst>
              <a:ext uri="{FF2B5EF4-FFF2-40B4-BE49-F238E27FC236}">
                <a16:creationId xmlns:a16="http://schemas.microsoft.com/office/drawing/2014/main" id="{E859086F-1A00-9A47-84E8-184E034EBFE7}"/>
              </a:ext>
            </a:extLst>
          </p:cNvPr>
          <p:cNvSpPr>
            <a:spLocks noGrp="1"/>
          </p:cNvSpPr>
          <p:nvPr>
            <p:ph type="sldNum" sz="quarter" idx="11"/>
          </p:nvPr>
        </p:nvSpPr>
        <p:spPr/>
        <p:txBody>
          <a:bodyPr/>
          <a:lstStyle/>
          <a:p>
            <a:pPr>
              <a:defRPr/>
            </a:pPr>
            <a:fld id="{43CF7A15-8D90-1445-BE37-F18227DCF408}" type="slidenum">
              <a:rPr lang="en-US" altLang="en-US" smtClean="0"/>
              <a:pPr>
                <a:defRPr/>
              </a:pPr>
              <a:t>48</a:t>
            </a:fld>
            <a:endParaRPr lang="en-US" altLang="en-US"/>
          </a:p>
        </p:txBody>
      </p:sp>
    </p:spTree>
    <p:extLst>
      <p:ext uri="{BB962C8B-B14F-4D97-AF65-F5344CB8AC3E}">
        <p14:creationId xmlns:p14="http://schemas.microsoft.com/office/powerpoint/2010/main" val="1377722767"/>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1203828-7F62-4743-BD79-7CC40B2CCA84}"/>
              </a:ext>
            </a:extLst>
          </p:cNvPr>
          <p:cNvSpPr>
            <a:spLocks noGrp="1"/>
          </p:cNvSpPr>
          <p:nvPr>
            <p:ph type="title"/>
          </p:nvPr>
        </p:nvSpPr>
        <p:spPr>
          <a:xfrm>
            <a:off x="0" y="152400"/>
            <a:ext cx="9296400" cy="1066800"/>
          </a:xfrm>
        </p:spPr>
        <p:txBody>
          <a:bodyPr/>
          <a:lstStyle/>
          <a:p>
            <a:r>
              <a:rPr lang="en-US" dirty="0"/>
              <a:t>Remember What We Said in the First Lecture</a:t>
            </a:r>
          </a:p>
        </p:txBody>
      </p:sp>
      <p:sp>
        <p:nvSpPr>
          <p:cNvPr id="3" name="Content Placeholder 2">
            <a:extLst>
              <a:ext uri="{FF2B5EF4-FFF2-40B4-BE49-F238E27FC236}">
                <a16:creationId xmlns:a16="http://schemas.microsoft.com/office/drawing/2014/main" id="{D03DBC37-B757-8A45-9DCF-1B0B801A3E22}"/>
              </a:ext>
            </a:extLst>
          </p:cNvPr>
          <p:cNvSpPr>
            <a:spLocks noGrp="1"/>
          </p:cNvSpPr>
          <p:nvPr>
            <p:ph idx="1"/>
          </p:nvPr>
        </p:nvSpPr>
        <p:spPr>
          <a:xfrm>
            <a:off x="266700" y="990600"/>
            <a:ext cx="8610600" cy="5257800"/>
          </a:xfrm>
        </p:spPr>
        <p:txBody>
          <a:bodyPr/>
          <a:lstStyle/>
          <a:p>
            <a:pPr marL="0" indent="0" algn="ctr">
              <a:buNone/>
            </a:pPr>
            <a:endParaRPr lang="en-US" sz="3200" dirty="0">
              <a:solidFill>
                <a:srgbClr val="0432FF"/>
              </a:solidFill>
            </a:endParaRPr>
          </a:p>
          <a:p>
            <a:pPr marL="0" indent="0" algn="ctr">
              <a:buNone/>
            </a:pPr>
            <a:r>
              <a:rPr lang="en-US" sz="7200" dirty="0">
                <a:solidFill>
                  <a:srgbClr val="0432FF"/>
                </a:solidFill>
              </a:rPr>
              <a:t>Dream </a:t>
            </a:r>
          </a:p>
          <a:p>
            <a:pPr marL="0" indent="0" algn="ctr">
              <a:buNone/>
            </a:pPr>
            <a:r>
              <a:rPr lang="en-US" sz="7200" dirty="0">
                <a:solidFill>
                  <a:srgbClr val="0432FF"/>
                </a:solidFill>
              </a:rPr>
              <a:t>and, they will come</a:t>
            </a:r>
          </a:p>
        </p:txBody>
      </p:sp>
      <p:sp>
        <p:nvSpPr>
          <p:cNvPr id="4" name="Slide Number Placeholder 3">
            <a:extLst>
              <a:ext uri="{FF2B5EF4-FFF2-40B4-BE49-F238E27FC236}">
                <a16:creationId xmlns:a16="http://schemas.microsoft.com/office/drawing/2014/main" id="{446B6D2B-760C-D64A-A27D-2E3853EA79CA}"/>
              </a:ext>
            </a:extLst>
          </p:cNvPr>
          <p:cNvSpPr>
            <a:spLocks noGrp="1"/>
          </p:cNvSpPr>
          <p:nvPr>
            <p:ph type="sldNum" sz="quarter" idx="11"/>
          </p:nvPr>
        </p:nvSpPr>
        <p:spPr/>
        <p:txBody>
          <a:bodyPr/>
          <a:lstStyle/>
          <a:p>
            <a:pPr>
              <a:defRPr/>
            </a:pPr>
            <a:fld id="{43CF7A15-8D90-1445-BE37-F18227DCF408}" type="slidenum">
              <a:rPr lang="en-US" altLang="en-US" smtClean="0"/>
              <a:pPr>
                <a:defRPr/>
              </a:pPr>
              <a:t>49</a:t>
            </a:fld>
            <a:endParaRPr lang="en-US" altLang="en-US"/>
          </a:p>
        </p:txBody>
      </p:sp>
      <p:sp>
        <p:nvSpPr>
          <p:cNvPr id="5" name="Rectangle 4">
            <a:extLst>
              <a:ext uri="{FF2B5EF4-FFF2-40B4-BE49-F238E27FC236}">
                <a16:creationId xmlns:a16="http://schemas.microsoft.com/office/drawing/2014/main" id="{D6837E57-D38F-544B-9578-D595D15B86C3}"/>
              </a:ext>
            </a:extLst>
          </p:cNvPr>
          <p:cNvSpPr/>
          <p:nvPr/>
        </p:nvSpPr>
        <p:spPr>
          <a:xfrm>
            <a:off x="19493" y="5754469"/>
            <a:ext cx="9657907" cy="646331"/>
          </a:xfrm>
          <a:prstGeom prst="rect">
            <a:avLst/>
          </a:prstGeom>
        </p:spPr>
        <p:txBody>
          <a:bodyPr wrap="square">
            <a:spAutoFit/>
          </a:bodyPr>
          <a:lstStyle/>
          <a:p>
            <a:pPr marL="69750" indent="-69750">
              <a:buFont typeface="Arial" panose="020B0604020202020204" pitchFamily="34" charset="0"/>
              <a:buChar char="•"/>
            </a:pPr>
            <a:r>
              <a:rPr lang="en-US" dirty="0">
                <a:solidFill>
                  <a:srgbClr val="FF0000"/>
                </a:solidFill>
              </a:rPr>
              <a:t>Computing landscape is very different from 10-20 years ago.</a:t>
            </a:r>
          </a:p>
          <a:p>
            <a:pPr marL="69750" indent="-69750">
              <a:buFont typeface="Arial" panose="020B0604020202020204" pitchFamily="34" charset="0"/>
              <a:buChar char="•"/>
            </a:pPr>
            <a:r>
              <a:rPr lang="en-US" dirty="0">
                <a:solidFill>
                  <a:srgbClr val="FF0000"/>
                </a:solidFill>
              </a:rPr>
              <a:t>As applications push boundaries, computing platforms will become increasingly strained.</a:t>
            </a:r>
          </a:p>
        </p:txBody>
      </p:sp>
    </p:spTree>
    <p:extLst>
      <p:ext uri="{BB962C8B-B14F-4D97-AF65-F5344CB8AC3E}">
        <p14:creationId xmlns:p14="http://schemas.microsoft.com/office/powerpoint/2010/main" val="404259449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3D67E13-3829-F24F-B1F0-74496512CDA8}"/>
              </a:ext>
            </a:extLst>
          </p:cNvPr>
          <p:cNvSpPr/>
          <p:nvPr/>
        </p:nvSpPr>
        <p:spPr>
          <a:xfrm>
            <a:off x="0" y="2895600"/>
            <a:ext cx="9144000" cy="533400"/>
          </a:xfrm>
          <a:prstGeom prst="rect">
            <a:avLst/>
          </a:prstGeom>
          <a:solidFill>
            <a:srgbClr val="BBD3FC">
              <a:alpha val="65882"/>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Rectangle 9">
            <a:extLst>
              <a:ext uri="{FF2B5EF4-FFF2-40B4-BE49-F238E27FC236}">
                <a16:creationId xmlns:a16="http://schemas.microsoft.com/office/drawing/2014/main" id="{C60F802A-41FB-7045-811C-71C992CA21BE}"/>
              </a:ext>
            </a:extLst>
          </p:cNvPr>
          <p:cNvSpPr/>
          <p:nvPr/>
        </p:nvSpPr>
        <p:spPr>
          <a:xfrm>
            <a:off x="0" y="5486400"/>
            <a:ext cx="9144000" cy="914400"/>
          </a:xfrm>
          <a:prstGeom prst="rect">
            <a:avLst/>
          </a:prstGeom>
          <a:solidFill>
            <a:srgbClr val="F7E7BC">
              <a:alpha val="14902"/>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Rectangle 8">
            <a:extLst>
              <a:ext uri="{FF2B5EF4-FFF2-40B4-BE49-F238E27FC236}">
                <a16:creationId xmlns:a16="http://schemas.microsoft.com/office/drawing/2014/main" id="{37076CFD-E5F8-434D-8822-B90D3CD59159}"/>
              </a:ext>
            </a:extLst>
          </p:cNvPr>
          <p:cNvSpPr/>
          <p:nvPr/>
        </p:nvSpPr>
        <p:spPr>
          <a:xfrm>
            <a:off x="0" y="3429000"/>
            <a:ext cx="9144000" cy="2057400"/>
          </a:xfrm>
          <a:prstGeom prst="rect">
            <a:avLst/>
          </a:prstGeom>
          <a:solidFill>
            <a:srgbClr val="FFDFEB">
              <a:alpha val="65098"/>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Rectangle 7">
            <a:extLst>
              <a:ext uri="{FF2B5EF4-FFF2-40B4-BE49-F238E27FC236}">
                <a16:creationId xmlns:a16="http://schemas.microsoft.com/office/drawing/2014/main" id="{9BC8BF33-1B3A-944F-B927-74323123113F}"/>
              </a:ext>
            </a:extLst>
          </p:cNvPr>
          <p:cNvSpPr/>
          <p:nvPr/>
        </p:nvSpPr>
        <p:spPr>
          <a:xfrm>
            <a:off x="0" y="2099138"/>
            <a:ext cx="9144000" cy="799260"/>
          </a:xfrm>
          <a:prstGeom prst="rect">
            <a:avLst/>
          </a:prstGeom>
          <a:solidFill>
            <a:srgbClr val="D5B6FC">
              <a:alpha val="56863"/>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Rectangle 5">
            <a:extLst>
              <a:ext uri="{FF2B5EF4-FFF2-40B4-BE49-F238E27FC236}">
                <a16:creationId xmlns:a16="http://schemas.microsoft.com/office/drawing/2014/main" id="{FCD18522-7A31-8C4C-9FC5-7744545636B6}"/>
              </a:ext>
            </a:extLst>
          </p:cNvPr>
          <p:cNvSpPr/>
          <p:nvPr/>
        </p:nvSpPr>
        <p:spPr>
          <a:xfrm>
            <a:off x="0" y="919342"/>
            <a:ext cx="9144000" cy="1179796"/>
          </a:xfrm>
          <a:prstGeom prst="rect">
            <a:avLst/>
          </a:prstGeom>
          <a:solidFill>
            <a:schemeClr val="accent6">
              <a:lumMod val="20000"/>
              <a:lumOff val="80000"/>
              <a:alpha val="57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4">
            <a:extLst>
              <a:ext uri="{FF2B5EF4-FFF2-40B4-BE49-F238E27FC236}">
                <a16:creationId xmlns:a16="http://schemas.microsoft.com/office/drawing/2014/main" id="{0964DAE7-7A4E-1044-BF7E-D38B12850F8C}"/>
              </a:ext>
            </a:extLst>
          </p:cNvPr>
          <p:cNvSpPr>
            <a:spLocks noGrp="1"/>
          </p:cNvSpPr>
          <p:nvPr>
            <p:ph type="title"/>
          </p:nvPr>
        </p:nvSpPr>
        <p:spPr/>
        <p:txBody>
          <a:bodyPr/>
          <a:lstStyle/>
          <a:p>
            <a:r>
              <a:rPr lang="en-US" dirty="0"/>
              <a:t>Executive Summary</a:t>
            </a:r>
          </a:p>
        </p:txBody>
      </p:sp>
      <p:sp>
        <p:nvSpPr>
          <p:cNvPr id="3" name="Content Placeholder 2"/>
          <p:cNvSpPr>
            <a:spLocks noGrp="1"/>
          </p:cNvSpPr>
          <p:nvPr>
            <p:ph idx="1"/>
          </p:nvPr>
        </p:nvSpPr>
        <p:spPr>
          <a:xfrm>
            <a:off x="152400" y="1011116"/>
            <a:ext cx="8915400" cy="5237284"/>
          </a:xfrm>
        </p:spPr>
        <p:txBody>
          <a:bodyPr/>
          <a:lstStyle/>
          <a:p>
            <a:pPr marL="274320" indent="-274320">
              <a:lnSpc>
                <a:spcPts val="2040"/>
              </a:lnSpc>
              <a:spcBef>
                <a:spcPts val="400"/>
              </a:spcBef>
            </a:pPr>
            <a:r>
              <a:rPr lang="en-US" sz="2200" b="1" u="sng" dirty="0">
                <a:solidFill>
                  <a:schemeClr val="accent6"/>
                </a:solidFill>
                <a:latin typeface="Calibri" panose="020F0502020204030204" pitchFamily="34" charset="0"/>
                <a:cs typeface="Calibri" panose="020F0502020204030204" pitchFamily="34" charset="0"/>
              </a:rPr>
              <a:t>Problem</a:t>
            </a:r>
            <a:r>
              <a:rPr lang="en-US" sz="2200" dirty="0">
                <a:solidFill>
                  <a:schemeClr val="accent6"/>
                </a:solidFill>
                <a:latin typeface="Calibri" panose="020F0502020204030204" pitchFamily="34" charset="0"/>
                <a:cs typeface="Calibri" panose="020F0502020204030204" pitchFamily="34" charset="0"/>
              </a:rPr>
              <a:t>: Genomic similarity measurement is a computational bottleneck. Examining the similarity of </a:t>
            </a:r>
            <a:r>
              <a:rPr lang="en-US" sz="2200" b="1" dirty="0">
                <a:solidFill>
                  <a:schemeClr val="accent6"/>
                </a:solidFill>
                <a:latin typeface="Calibri" panose="020F0502020204030204" pitchFamily="34" charset="0"/>
                <a:cs typeface="Calibri" panose="020F0502020204030204" pitchFamily="34" charset="0"/>
              </a:rPr>
              <a:t>highly-dissimilar genomic </a:t>
            </a:r>
            <a:r>
              <a:rPr lang="en-US" sz="2200" dirty="0">
                <a:solidFill>
                  <a:schemeClr val="accent6"/>
                </a:solidFill>
                <a:latin typeface="Calibri" panose="020F0502020204030204" pitchFamily="34" charset="0"/>
                <a:cs typeface="Calibri" panose="020F0502020204030204" pitchFamily="34" charset="0"/>
              </a:rPr>
              <a:t>sequences consumes an overwhelming majority of a modern read mapper’s execution time. </a:t>
            </a:r>
            <a:endParaRPr lang="en-US" sz="2200" b="0" dirty="0">
              <a:solidFill>
                <a:schemeClr val="accent6"/>
              </a:solidFill>
              <a:latin typeface="Calibri" panose="020F0502020204030204" pitchFamily="34" charset="0"/>
              <a:ea typeface="Tahoma" panose="020B0604030504040204" pitchFamily="34" charset="0"/>
              <a:cs typeface="Calibri" panose="020F0502020204030204" pitchFamily="34" charset="0"/>
            </a:endParaRPr>
          </a:p>
          <a:p>
            <a:pPr marL="274320" indent="-274320">
              <a:lnSpc>
                <a:spcPts val="2040"/>
              </a:lnSpc>
              <a:spcBef>
                <a:spcPts val="400"/>
              </a:spcBef>
            </a:pPr>
            <a:r>
              <a:rPr lang="en-US" sz="2200" b="1" u="sng" dirty="0">
                <a:solidFill>
                  <a:srgbClr val="7030A0"/>
                </a:solidFill>
                <a:latin typeface="Calibri" panose="020F0502020204030204" pitchFamily="34" charset="0"/>
                <a:cs typeface="Calibri" panose="020F0502020204030204" pitchFamily="34" charset="0"/>
              </a:rPr>
              <a:t>Goal</a:t>
            </a:r>
            <a:r>
              <a:rPr lang="en-US" sz="2200" dirty="0">
                <a:solidFill>
                  <a:srgbClr val="7030A0"/>
                </a:solidFill>
                <a:latin typeface="Calibri" panose="020F0502020204030204" pitchFamily="34" charset="0"/>
                <a:cs typeface="Calibri" panose="020F0502020204030204" pitchFamily="34" charset="0"/>
              </a:rPr>
              <a:t>: Develop a fast and effective </a:t>
            </a:r>
            <a:r>
              <a:rPr lang="en-US" sz="2200" b="1" i="1" dirty="0">
                <a:solidFill>
                  <a:srgbClr val="7030A0"/>
                </a:solidFill>
                <a:latin typeface="Calibri" panose="020F0502020204030204" pitchFamily="34" charset="0"/>
                <a:cs typeface="Calibri" panose="020F0502020204030204" pitchFamily="34" charset="0"/>
              </a:rPr>
              <a:t>filter</a:t>
            </a:r>
            <a:r>
              <a:rPr lang="en-US" sz="2200" dirty="0">
                <a:solidFill>
                  <a:srgbClr val="7030A0"/>
                </a:solidFill>
                <a:latin typeface="Calibri" panose="020F0502020204030204" pitchFamily="34" charset="0"/>
                <a:cs typeface="Calibri" panose="020F0502020204030204" pitchFamily="34" charset="0"/>
              </a:rPr>
              <a:t> that can detect highly-dissimilar genomic sequences and eliminate them </a:t>
            </a:r>
            <a:r>
              <a:rPr lang="en-US" sz="2200" i="1" dirty="0">
                <a:solidFill>
                  <a:srgbClr val="7030A0"/>
                </a:solidFill>
                <a:latin typeface="Calibri" panose="020F0502020204030204" pitchFamily="34" charset="0"/>
                <a:cs typeface="Calibri" panose="020F0502020204030204" pitchFamily="34" charset="0"/>
              </a:rPr>
              <a:t>before</a:t>
            </a:r>
            <a:r>
              <a:rPr lang="en-US" sz="2200" dirty="0">
                <a:solidFill>
                  <a:srgbClr val="7030A0"/>
                </a:solidFill>
                <a:latin typeface="Calibri" panose="020F0502020204030204" pitchFamily="34" charset="0"/>
                <a:cs typeface="Calibri" panose="020F0502020204030204" pitchFamily="34" charset="0"/>
              </a:rPr>
              <a:t> invoking computationally costly alignment algorithms.</a:t>
            </a:r>
          </a:p>
          <a:p>
            <a:pPr marL="274320" indent="-274320">
              <a:lnSpc>
                <a:spcPts val="2040"/>
              </a:lnSpc>
              <a:spcBef>
                <a:spcPts val="400"/>
              </a:spcBef>
            </a:pPr>
            <a:r>
              <a:rPr lang="en-US" sz="2200" b="1" u="sng" dirty="0">
                <a:solidFill>
                  <a:srgbClr val="0432FF"/>
                </a:solidFill>
                <a:latin typeface="Calibri" panose="020F0502020204030204" pitchFamily="34" charset="0"/>
                <a:cs typeface="Calibri" panose="020F0502020204030204" pitchFamily="34" charset="0"/>
              </a:rPr>
              <a:t>Key observation</a:t>
            </a:r>
            <a:r>
              <a:rPr lang="en-US" sz="2200" dirty="0">
                <a:solidFill>
                  <a:srgbClr val="0432FF"/>
                </a:solidFill>
                <a:latin typeface="Calibri" panose="020F0502020204030204" pitchFamily="34" charset="0"/>
                <a:cs typeface="Calibri" panose="020F0502020204030204" pitchFamily="34" charset="0"/>
              </a:rPr>
              <a:t>: If two strings differ by </a:t>
            </a:r>
            <a:r>
              <a:rPr lang="en-US" sz="2200" b="1" i="1" dirty="0">
                <a:solidFill>
                  <a:srgbClr val="0432FF"/>
                </a:solidFill>
                <a:latin typeface="Calibri" panose="020F0502020204030204" pitchFamily="34" charset="0"/>
                <a:cs typeface="Calibri" panose="020F0502020204030204" pitchFamily="34" charset="0"/>
              </a:rPr>
              <a:t>E</a:t>
            </a:r>
            <a:r>
              <a:rPr lang="en-US" sz="2200" dirty="0">
                <a:solidFill>
                  <a:srgbClr val="0432FF"/>
                </a:solidFill>
                <a:latin typeface="Calibri" panose="020F0502020204030204" pitchFamily="34" charset="0"/>
                <a:cs typeface="Calibri" panose="020F0502020204030204" pitchFamily="34" charset="0"/>
              </a:rPr>
              <a:t> edits, then every pairwise match can be aligned in at most </a:t>
            </a:r>
            <a:r>
              <a:rPr lang="en-US" sz="2200" i="1" dirty="0">
                <a:solidFill>
                  <a:srgbClr val="0432FF"/>
                </a:solidFill>
                <a:latin typeface="Calibri" panose="020F0502020204030204" pitchFamily="34" charset="0"/>
                <a:cs typeface="Calibri" panose="020F0502020204030204" pitchFamily="34" charset="0"/>
              </a:rPr>
              <a:t>2E</a:t>
            </a:r>
            <a:r>
              <a:rPr lang="en-US" sz="2200" dirty="0">
                <a:solidFill>
                  <a:srgbClr val="0432FF"/>
                </a:solidFill>
                <a:latin typeface="Calibri" panose="020F0502020204030204" pitchFamily="34" charset="0"/>
                <a:cs typeface="Calibri" panose="020F0502020204030204" pitchFamily="34" charset="0"/>
              </a:rPr>
              <a:t> shifts. </a:t>
            </a:r>
          </a:p>
          <a:p>
            <a:pPr marL="274320" indent="-274320">
              <a:lnSpc>
                <a:spcPts val="2040"/>
              </a:lnSpc>
              <a:spcBef>
                <a:spcPts val="400"/>
              </a:spcBef>
            </a:pPr>
            <a:r>
              <a:rPr lang="en-US" sz="2200" b="1" u="sng" dirty="0">
                <a:solidFill>
                  <a:srgbClr val="C00000"/>
                </a:solidFill>
                <a:latin typeface="Calibri" panose="020F0502020204030204" pitchFamily="34" charset="0"/>
                <a:cs typeface="Calibri" panose="020F0502020204030204" pitchFamily="34" charset="0"/>
              </a:rPr>
              <a:t>Key ideas: </a:t>
            </a:r>
          </a:p>
          <a:p>
            <a:pPr marL="601345" lvl="1" indent="-274320">
              <a:lnSpc>
                <a:spcPts val="2040"/>
              </a:lnSpc>
              <a:spcBef>
                <a:spcPts val="400"/>
              </a:spcBef>
            </a:pPr>
            <a:r>
              <a:rPr lang="en-US" sz="2000" i="1" dirty="0">
                <a:solidFill>
                  <a:srgbClr val="C00000"/>
                </a:solidFill>
                <a:latin typeface="Calibri" panose="020F0502020204030204" pitchFamily="34" charset="0"/>
                <a:cs typeface="Calibri" panose="020F0502020204030204" pitchFamily="34" charset="0"/>
              </a:rPr>
              <a:t>Quickly</a:t>
            </a:r>
            <a:r>
              <a:rPr lang="en-US" sz="2000" dirty="0">
                <a:solidFill>
                  <a:srgbClr val="C00000"/>
                </a:solidFill>
                <a:latin typeface="Calibri" panose="020F0502020204030204" pitchFamily="34" charset="0"/>
                <a:cs typeface="Calibri" panose="020F0502020204030204" pitchFamily="34" charset="0"/>
              </a:rPr>
              <a:t> find similar sequences using </a:t>
            </a:r>
            <a:r>
              <a:rPr lang="en-US" sz="2000" i="1" dirty="0">
                <a:solidFill>
                  <a:srgbClr val="C00000"/>
                </a:solidFill>
                <a:latin typeface="Calibri" panose="020F0502020204030204" pitchFamily="34" charset="0"/>
                <a:cs typeface="Calibri" panose="020F0502020204030204" pitchFamily="34" charset="0"/>
              </a:rPr>
              <a:t>Hamming Distance</a:t>
            </a:r>
            <a:r>
              <a:rPr lang="en-US" sz="2000" dirty="0">
                <a:solidFill>
                  <a:srgbClr val="C00000"/>
                </a:solidFill>
                <a:latin typeface="Calibri" panose="020F0502020204030204" pitchFamily="34" charset="0"/>
                <a:cs typeface="Calibri" panose="020F0502020204030204" pitchFamily="34" charset="0"/>
              </a:rPr>
              <a:t>.</a:t>
            </a:r>
          </a:p>
          <a:p>
            <a:pPr marL="601345" lvl="1" indent="-274320">
              <a:lnSpc>
                <a:spcPts val="2040"/>
              </a:lnSpc>
              <a:spcBef>
                <a:spcPts val="400"/>
              </a:spcBef>
            </a:pPr>
            <a:r>
              <a:rPr lang="en-US" sz="2000" dirty="0">
                <a:solidFill>
                  <a:srgbClr val="C00000"/>
                </a:solidFill>
                <a:latin typeface="Calibri" panose="020F0502020204030204" pitchFamily="34" charset="0"/>
                <a:cs typeface="Calibri" panose="020F0502020204030204" pitchFamily="34" charset="0"/>
              </a:rPr>
              <a:t>Compute “</a:t>
            </a:r>
            <a:r>
              <a:rPr lang="en-US" sz="2000" i="1" dirty="0">
                <a:solidFill>
                  <a:srgbClr val="C00000"/>
                </a:solidFill>
                <a:latin typeface="Calibri" panose="020F0502020204030204" pitchFamily="34" charset="0"/>
                <a:cs typeface="Calibri" panose="020F0502020204030204" pitchFamily="34" charset="0"/>
              </a:rPr>
              <a:t>Shifted Hamming Distance</a:t>
            </a:r>
            <a:r>
              <a:rPr lang="en-US" sz="2000" dirty="0">
                <a:solidFill>
                  <a:srgbClr val="C00000"/>
                </a:solidFill>
                <a:latin typeface="Calibri" panose="020F0502020204030204" pitchFamily="34" charset="0"/>
                <a:cs typeface="Calibri" panose="020F0502020204030204" pitchFamily="34" charset="0"/>
              </a:rPr>
              <a:t>” for the rest of sequence pairs: ANDing </a:t>
            </a:r>
            <a:r>
              <a:rPr lang="en-US" sz="2000" i="1" dirty="0">
                <a:solidFill>
                  <a:srgbClr val="C00000"/>
                </a:solidFill>
                <a:latin typeface="Calibri" panose="020F0502020204030204" pitchFamily="34" charset="0"/>
                <a:cs typeface="Calibri" panose="020F0502020204030204" pitchFamily="34" charset="0"/>
              </a:rPr>
              <a:t>2E+1 </a:t>
            </a:r>
            <a:r>
              <a:rPr lang="en-US" sz="2000" dirty="0">
                <a:solidFill>
                  <a:srgbClr val="C00000"/>
                </a:solidFill>
                <a:latin typeface="Calibri" panose="020F0502020204030204" pitchFamily="34" charset="0"/>
                <a:cs typeface="Calibri" panose="020F0502020204030204" pitchFamily="34" charset="0"/>
              </a:rPr>
              <a:t>Hamming vectors of two strings, to identify dissimilar sequences.</a:t>
            </a:r>
          </a:p>
          <a:p>
            <a:pPr marL="601345" lvl="1" indent="-274320">
              <a:lnSpc>
                <a:spcPts val="2040"/>
              </a:lnSpc>
              <a:spcBef>
                <a:spcPts val="400"/>
              </a:spcBef>
            </a:pPr>
            <a:r>
              <a:rPr lang="en-US" sz="2000" dirty="0">
                <a:solidFill>
                  <a:srgbClr val="C00000"/>
                </a:solidFill>
                <a:latin typeface="Calibri" panose="020F0502020204030204" pitchFamily="34" charset="0"/>
                <a:cs typeface="Calibri" panose="020F0502020204030204" pitchFamily="34" charset="0"/>
              </a:rPr>
              <a:t>Use only bit-parallel operations that nicely map to:</a:t>
            </a:r>
          </a:p>
          <a:p>
            <a:pPr marL="953770" lvl="2" indent="-274320">
              <a:lnSpc>
                <a:spcPts val="2040"/>
              </a:lnSpc>
              <a:spcBef>
                <a:spcPts val="400"/>
              </a:spcBef>
            </a:pPr>
            <a:r>
              <a:rPr lang="en-US" sz="1800" dirty="0">
                <a:solidFill>
                  <a:srgbClr val="C00000"/>
                </a:solidFill>
                <a:latin typeface="Calibri" panose="020F0502020204030204" pitchFamily="34" charset="0"/>
                <a:cs typeface="Calibri" panose="020F0502020204030204" pitchFamily="34" charset="0"/>
              </a:rPr>
              <a:t>SIMD instructions, FPGA, Logic layer of the 3D-stacked memory, and In-memory accelerators (e.g., Ambit)</a:t>
            </a:r>
          </a:p>
          <a:p>
            <a:pPr marL="182166" indent="-274320">
              <a:lnSpc>
                <a:spcPts val="2040"/>
              </a:lnSpc>
              <a:spcBef>
                <a:spcPts val="400"/>
              </a:spcBef>
            </a:pPr>
            <a:r>
              <a:rPr lang="en-US" sz="2200" b="1" u="sng" dirty="0">
                <a:solidFill>
                  <a:srgbClr val="5A4E2C"/>
                </a:solidFill>
                <a:latin typeface="Calibri" panose="020F0502020204030204" pitchFamily="34" charset="0"/>
                <a:cs typeface="Calibri" panose="020F0502020204030204" pitchFamily="34" charset="0"/>
              </a:rPr>
              <a:t>Key results:</a:t>
            </a:r>
          </a:p>
          <a:p>
            <a:pPr marL="457200" lvl="1" indent="-274320">
              <a:lnSpc>
                <a:spcPts val="2040"/>
              </a:lnSpc>
              <a:spcBef>
                <a:spcPts val="400"/>
              </a:spcBef>
            </a:pPr>
            <a:r>
              <a:rPr lang="en-US" dirty="0">
                <a:solidFill>
                  <a:srgbClr val="5A4E2C"/>
                </a:solidFill>
                <a:latin typeface="Calibri" panose="020F0502020204030204" pitchFamily="34" charset="0"/>
                <a:cs typeface="Calibri" panose="020F0502020204030204" pitchFamily="34" charset="0"/>
              </a:rPr>
              <a:t>Provides a huge speedup of up to </a:t>
            </a:r>
            <a:r>
              <a:rPr lang="en-US" b="1" dirty="0">
                <a:solidFill>
                  <a:srgbClr val="5A4E2C"/>
                </a:solidFill>
                <a:latin typeface="Calibri" panose="020F0502020204030204" pitchFamily="34" charset="0"/>
                <a:cs typeface="Calibri" panose="020F0502020204030204" pitchFamily="34" charset="0"/>
              </a:rPr>
              <a:t>130x</a:t>
            </a:r>
            <a:r>
              <a:rPr lang="en-US" dirty="0">
                <a:solidFill>
                  <a:srgbClr val="5A4E2C"/>
                </a:solidFill>
                <a:latin typeface="Calibri" panose="020F0502020204030204" pitchFamily="34" charset="0"/>
                <a:cs typeface="Calibri" panose="020F0502020204030204" pitchFamily="34" charset="0"/>
              </a:rPr>
              <a:t> compared to the previous state of the art software solution.</a:t>
            </a:r>
          </a:p>
        </p:txBody>
      </p:sp>
      <p:sp>
        <p:nvSpPr>
          <p:cNvPr id="12" name="Slide Number Placeholder 3">
            <a:extLst>
              <a:ext uri="{FF2B5EF4-FFF2-40B4-BE49-F238E27FC236}">
                <a16:creationId xmlns:a16="http://schemas.microsoft.com/office/drawing/2014/main" id="{AFD2539D-5F7D-5C41-9457-35D99EA8FBDE}"/>
              </a:ext>
            </a:extLst>
          </p:cNvPr>
          <p:cNvSpPr>
            <a:spLocks noGrp="1"/>
          </p:cNvSpPr>
          <p:nvPr>
            <p:ph type="sldNum" sz="quarter" idx="11"/>
          </p:nvPr>
        </p:nvSpPr>
        <p:spPr/>
        <p:txBody>
          <a:bodyPr/>
          <a:lstStyle/>
          <a:p>
            <a:r>
              <a:rPr lang="en-US" altLang="en-US" dirty="0"/>
              <a:t> </a:t>
            </a:r>
            <a:fld id="{56E643E9-8232-44D4-8A76-E691A7C80D3B}" type="slidenum">
              <a:rPr lang="en-US" altLang="en-US" smtClean="0"/>
              <a:pPr/>
              <a:t>5</a:t>
            </a:fld>
            <a:endParaRPr lang="en-US" altLang="en-US" dirty="0"/>
          </a:p>
        </p:txBody>
      </p:sp>
    </p:spTree>
    <p:custDataLst>
      <p:tags r:id="rId1"/>
    </p:custDataLst>
    <p:extLst>
      <p:ext uri="{BB962C8B-B14F-4D97-AF65-F5344CB8AC3E}">
        <p14:creationId xmlns:p14="http://schemas.microsoft.com/office/powerpoint/2010/main" val="3618357883"/>
      </p:ext>
    </p:extLst>
  </p:cSld>
  <p:clrMapOvr>
    <a:masterClrMapping/>
  </p:clrMapOvr>
  <p:transition advTm="10752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animBg="1"/>
      <p:bldP spid="9" grpId="0" animBg="1"/>
      <p:bldP spid="8" grpId="0" animBg="1"/>
      <p:bldP spid="6" grpId="0" animBg="1"/>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D8378D4-3FEE-B740-9D1B-65319AD05774}"/>
              </a:ext>
            </a:extLst>
          </p:cNvPr>
          <p:cNvSpPr>
            <a:spLocks noGrp="1"/>
          </p:cNvSpPr>
          <p:nvPr>
            <p:ph type="title"/>
          </p:nvPr>
        </p:nvSpPr>
        <p:spPr>
          <a:xfrm>
            <a:off x="152400" y="152400"/>
            <a:ext cx="9017497" cy="1066800"/>
          </a:xfrm>
        </p:spPr>
        <p:txBody>
          <a:bodyPr/>
          <a:lstStyle/>
          <a:p>
            <a:r>
              <a:rPr lang="en-US" dirty="0"/>
              <a:t>Illumina DRAGEN Bio-IT Platform (2018)</a:t>
            </a:r>
          </a:p>
        </p:txBody>
      </p:sp>
      <p:sp>
        <p:nvSpPr>
          <p:cNvPr id="9" name="Content Placeholder 8">
            <a:extLst>
              <a:ext uri="{FF2B5EF4-FFF2-40B4-BE49-F238E27FC236}">
                <a16:creationId xmlns:a16="http://schemas.microsoft.com/office/drawing/2014/main" id="{2C152D9F-C36E-CE46-AF7B-FF70920354FC}"/>
              </a:ext>
            </a:extLst>
          </p:cNvPr>
          <p:cNvSpPr>
            <a:spLocks noGrp="1"/>
          </p:cNvSpPr>
          <p:nvPr>
            <p:ph idx="1"/>
          </p:nvPr>
        </p:nvSpPr>
        <p:spPr>
          <a:xfrm>
            <a:off x="228600" y="1052736"/>
            <a:ext cx="8610600" cy="5195664"/>
          </a:xfrm>
        </p:spPr>
        <p:txBody>
          <a:bodyPr/>
          <a:lstStyle/>
          <a:p>
            <a:r>
              <a:rPr lang="en-US" dirty="0"/>
              <a:t>Processes whole genome at 30x coverage in ~25 minutes with hardware support for data compression</a:t>
            </a:r>
          </a:p>
          <a:p>
            <a:endParaRPr lang="en-US" dirty="0"/>
          </a:p>
        </p:txBody>
      </p:sp>
      <p:sp>
        <p:nvSpPr>
          <p:cNvPr id="3" name="Slide Number Placeholder 2">
            <a:extLst>
              <a:ext uri="{FF2B5EF4-FFF2-40B4-BE49-F238E27FC236}">
                <a16:creationId xmlns:a16="http://schemas.microsoft.com/office/drawing/2014/main" id="{C72FF041-63F2-B244-8D91-7888793E9BEE}"/>
              </a:ext>
            </a:extLst>
          </p:cNvPr>
          <p:cNvSpPr>
            <a:spLocks noGrp="1"/>
          </p:cNvSpPr>
          <p:nvPr>
            <p:ph type="sldNum" sz="quarter" idx="11"/>
          </p:nvPr>
        </p:nvSpPr>
        <p:spPr/>
        <p:txBody>
          <a:bodyPr/>
          <a:lstStyle/>
          <a:p>
            <a:fld id="{018A7077-2B78-4FB5-8F56-24239751AEF0}" type="slidenum">
              <a:rPr lang="en-US" altLang="en-US" smtClean="0"/>
              <a:pPr/>
              <a:t>50</a:t>
            </a:fld>
            <a:endParaRPr lang="en-US" altLang="en-US"/>
          </a:p>
        </p:txBody>
      </p:sp>
      <p:pic>
        <p:nvPicPr>
          <p:cNvPr id="4" name="Picture 3">
            <a:extLst>
              <a:ext uri="{FF2B5EF4-FFF2-40B4-BE49-F238E27FC236}">
                <a16:creationId xmlns:a16="http://schemas.microsoft.com/office/drawing/2014/main" id="{F08994AA-10AB-084C-B608-F06DF46F7E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2197705"/>
            <a:ext cx="8054549" cy="3319527"/>
          </a:xfrm>
          <a:prstGeom prst="rect">
            <a:avLst/>
          </a:prstGeom>
        </p:spPr>
      </p:pic>
      <p:sp>
        <p:nvSpPr>
          <p:cNvPr id="10" name="TextBox 9">
            <a:extLst>
              <a:ext uri="{FF2B5EF4-FFF2-40B4-BE49-F238E27FC236}">
                <a16:creationId xmlns:a16="http://schemas.microsoft.com/office/drawing/2014/main" id="{08137ABC-FD6D-5240-889B-A312C484081F}"/>
              </a:ext>
            </a:extLst>
          </p:cNvPr>
          <p:cNvSpPr txBox="1"/>
          <p:nvPr/>
        </p:nvSpPr>
        <p:spPr>
          <a:xfrm>
            <a:off x="6444208" y="4797152"/>
            <a:ext cx="1944216" cy="369332"/>
          </a:xfrm>
          <a:prstGeom prst="rect">
            <a:avLst/>
          </a:prstGeom>
          <a:solidFill>
            <a:srgbClr val="FFFF00"/>
          </a:solidFill>
        </p:spPr>
        <p:txBody>
          <a:bodyPr wrap="square" rtlCol="0">
            <a:spAutoFit/>
          </a:bodyPr>
          <a:lstStyle/>
          <a:p>
            <a:pPr algn="ctr"/>
            <a:r>
              <a:rPr lang="en-US" b="1" dirty="0"/>
              <a:t>FPGA board(s)</a:t>
            </a:r>
          </a:p>
        </p:txBody>
      </p:sp>
      <p:sp>
        <p:nvSpPr>
          <p:cNvPr id="11" name="Rectangle 10">
            <a:extLst>
              <a:ext uri="{FF2B5EF4-FFF2-40B4-BE49-F238E27FC236}">
                <a16:creationId xmlns:a16="http://schemas.microsoft.com/office/drawing/2014/main" id="{1A1832FE-D642-9542-9B4D-17FE8D71FB5B}"/>
              </a:ext>
            </a:extLst>
          </p:cNvPr>
          <p:cNvSpPr/>
          <p:nvPr/>
        </p:nvSpPr>
        <p:spPr>
          <a:xfrm>
            <a:off x="228600" y="5651673"/>
            <a:ext cx="9499849" cy="646331"/>
          </a:xfrm>
          <a:prstGeom prst="rect">
            <a:avLst/>
          </a:prstGeom>
        </p:spPr>
        <p:txBody>
          <a:bodyPr wrap="square">
            <a:spAutoFit/>
          </a:bodyPr>
          <a:lstStyle/>
          <a:p>
            <a:r>
              <a:rPr lang="en-US" dirty="0">
                <a:hlinkClick r:id="rId3"/>
              </a:rPr>
              <a:t>emea.illumina.com/products/by-type/informatics-products/dragen-bio-it-platform.html</a:t>
            </a:r>
            <a:endParaRPr lang="en-US" dirty="0"/>
          </a:p>
          <a:p>
            <a:r>
              <a:rPr lang="en-US" dirty="0">
                <a:hlinkClick r:id="rId4"/>
              </a:rPr>
              <a:t>emea.illumina.com/company/news-center/press-releases/2018/2349147.html</a:t>
            </a:r>
            <a:r>
              <a:rPr lang="en-US" dirty="0"/>
              <a:t> </a:t>
            </a:r>
          </a:p>
        </p:txBody>
      </p:sp>
    </p:spTree>
    <p:extLst>
      <p:ext uri="{BB962C8B-B14F-4D97-AF65-F5344CB8AC3E}">
        <p14:creationId xmlns:p14="http://schemas.microsoft.com/office/powerpoint/2010/main" val="3006902890"/>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31F40-E419-9A4B-B1D2-5B5FD5486B4D}"/>
              </a:ext>
            </a:extLst>
          </p:cNvPr>
          <p:cNvSpPr>
            <a:spLocks noGrp="1"/>
          </p:cNvSpPr>
          <p:nvPr>
            <p:ph type="title"/>
          </p:nvPr>
        </p:nvSpPr>
        <p:spPr/>
        <p:txBody>
          <a:bodyPr/>
          <a:lstStyle/>
          <a:p>
            <a:r>
              <a:rPr lang="en-US" dirty="0"/>
              <a:t>NVIDIA Clara </a:t>
            </a:r>
            <a:r>
              <a:rPr lang="en-US" dirty="0" err="1"/>
              <a:t>Parabricks</a:t>
            </a:r>
            <a:r>
              <a:rPr lang="en-US" dirty="0"/>
              <a:t> (2020)</a:t>
            </a:r>
            <a:br>
              <a:rPr lang="en-US" dirty="0"/>
            </a:br>
            <a:endParaRPr lang="en-US" dirty="0"/>
          </a:p>
        </p:txBody>
      </p:sp>
      <p:sp>
        <p:nvSpPr>
          <p:cNvPr id="3" name="Slide Number Placeholder 2">
            <a:extLst>
              <a:ext uri="{FF2B5EF4-FFF2-40B4-BE49-F238E27FC236}">
                <a16:creationId xmlns:a16="http://schemas.microsoft.com/office/drawing/2014/main" id="{7E2A50EC-67B9-0B4C-A370-FA8FBBFC3AF2}"/>
              </a:ext>
            </a:extLst>
          </p:cNvPr>
          <p:cNvSpPr>
            <a:spLocks noGrp="1"/>
          </p:cNvSpPr>
          <p:nvPr>
            <p:ph type="sldNum" sz="quarter" idx="11"/>
          </p:nvPr>
        </p:nvSpPr>
        <p:spPr/>
        <p:txBody>
          <a:bodyPr/>
          <a:lstStyle/>
          <a:p>
            <a:fld id="{018A7077-2B78-4FB5-8F56-24239751AEF0}" type="slidenum">
              <a:rPr lang="en-US" altLang="en-US" smtClean="0"/>
              <a:pPr/>
              <a:t>51</a:t>
            </a:fld>
            <a:endParaRPr lang="en-US" altLang="en-US"/>
          </a:p>
        </p:txBody>
      </p:sp>
      <p:pic>
        <p:nvPicPr>
          <p:cNvPr id="5" name="Picture 4">
            <a:extLst>
              <a:ext uri="{FF2B5EF4-FFF2-40B4-BE49-F238E27FC236}">
                <a16:creationId xmlns:a16="http://schemas.microsoft.com/office/drawing/2014/main" id="{4DFF8273-4219-AB4E-8DF6-726638A0013F}"/>
              </a:ext>
            </a:extLst>
          </p:cNvPr>
          <p:cNvPicPr>
            <a:picLocks noChangeAspect="1"/>
          </p:cNvPicPr>
          <p:nvPr/>
        </p:nvPicPr>
        <p:blipFill rotWithShape="1">
          <a:blip r:embed="rId2"/>
          <a:srcRect l="38836"/>
          <a:stretch/>
        </p:blipFill>
        <p:spPr>
          <a:xfrm>
            <a:off x="228600" y="1023318"/>
            <a:ext cx="4031688" cy="3709528"/>
          </a:xfrm>
          <a:prstGeom prst="rect">
            <a:avLst/>
          </a:prstGeom>
        </p:spPr>
      </p:pic>
      <p:pic>
        <p:nvPicPr>
          <p:cNvPr id="7" name="Picture 6">
            <a:extLst>
              <a:ext uri="{FF2B5EF4-FFF2-40B4-BE49-F238E27FC236}">
                <a16:creationId xmlns:a16="http://schemas.microsoft.com/office/drawing/2014/main" id="{98DE6D15-4A88-0B4C-B61A-8CB0785E81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4583" y="3090644"/>
            <a:ext cx="4784617" cy="3240862"/>
          </a:xfrm>
          <a:prstGeom prst="rect">
            <a:avLst/>
          </a:prstGeom>
        </p:spPr>
      </p:pic>
      <p:sp>
        <p:nvSpPr>
          <p:cNvPr id="9" name="Rectangle 8">
            <a:extLst>
              <a:ext uri="{FF2B5EF4-FFF2-40B4-BE49-F238E27FC236}">
                <a16:creationId xmlns:a16="http://schemas.microsoft.com/office/drawing/2014/main" id="{68747A2F-3A7D-1247-80FE-E1F3022A7242}"/>
              </a:ext>
            </a:extLst>
          </p:cNvPr>
          <p:cNvSpPr/>
          <p:nvPr/>
        </p:nvSpPr>
        <p:spPr>
          <a:xfrm>
            <a:off x="1331640" y="6401578"/>
            <a:ext cx="5904656" cy="369332"/>
          </a:xfrm>
          <a:prstGeom prst="rect">
            <a:avLst/>
          </a:prstGeom>
        </p:spPr>
        <p:txBody>
          <a:bodyPr wrap="square">
            <a:spAutoFit/>
          </a:bodyPr>
          <a:lstStyle/>
          <a:p>
            <a:r>
              <a:rPr lang="en-US" dirty="0">
                <a:hlinkClick r:id="rId4"/>
              </a:rPr>
              <a:t>https://developer.nvidia.com/clara-parabricks</a:t>
            </a:r>
            <a:r>
              <a:rPr lang="en-US" dirty="0"/>
              <a:t> </a:t>
            </a:r>
          </a:p>
        </p:txBody>
      </p:sp>
      <p:sp>
        <p:nvSpPr>
          <p:cNvPr id="10" name="TextBox 9">
            <a:extLst>
              <a:ext uri="{FF2B5EF4-FFF2-40B4-BE49-F238E27FC236}">
                <a16:creationId xmlns:a16="http://schemas.microsoft.com/office/drawing/2014/main" id="{112AC7D4-C5CF-2C4F-BBF2-E8842C44D532}"/>
              </a:ext>
            </a:extLst>
          </p:cNvPr>
          <p:cNvSpPr txBox="1"/>
          <p:nvPr/>
        </p:nvSpPr>
        <p:spPr>
          <a:xfrm>
            <a:off x="2532096" y="1285621"/>
            <a:ext cx="1728192" cy="369332"/>
          </a:xfrm>
          <a:prstGeom prst="rect">
            <a:avLst/>
          </a:prstGeom>
          <a:solidFill>
            <a:srgbClr val="FFFF00"/>
          </a:solidFill>
        </p:spPr>
        <p:txBody>
          <a:bodyPr wrap="square" rtlCol="0">
            <a:spAutoFit/>
          </a:bodyPr>
          <a:lstStyle/>
          <a:p>
            <a:pPr algn="ctr"/>
            <a:r>
              <a:rPr lang="en-US" b="1" dirty="0"/>
              <a:t>GPU board(s)</a:t>
            </a:r>
          </a:p>
        </p:txBody>
      </p:sp>
      <p:sp>
        <p:nvSpPr>
          <p:cNvPr id="11" name="TextBox 10">
            <a:extLst>
              <a:ext uri="{FF2B5EF4-FFF2-40B4-BE49-F238E27FC236}">
                <a16:creationId xmlns:a16="http://schemas.microsoft.com/office/drawing/2014/main" id="{CF071448-0F09-E640-9CA3-BEF387C2A636}"/>
              </a:ext>
            </a:extLst>
          </p:cNvPr>
          <p:cNvSpPr txBox="1"/>
          <p:nvPr/>
        </p:nvSpPr>
        <p:spPr>
          <a:xfrm>
            <a:off x="4469219" y="1394442"/>
            <a:ext cx="4648200" cy="646331"/>
          </a:xfrm>
          <a:prstGeom prst="rect">
            <a:avLst/>
          </a:prstGeom>
          <a:noFill/>
        </p:spPr>
        <p:txBody>
          <a:bodyPr wrap="square" rtlCol="0">
            <a:spAutoFit/>
          </a:bodyPr>
          <a:lstStyle/>
          <a:p>
            <a:pPr algn="ctr"/>
            <a:r>
              <a:rPr lang="en-US" b="1" dirty="0"/>
              <a:t>A University of Michigan’s startup in 2018 and joined NVIDIA in 2020</a:t>
            </a:r>
          </a:p>
        </p:txBody>
      </p:sp>
    </p:spTree>
    <p:extLst>
      <p:ext uri="{BB962C8B-B14F-4D97-AF65-F5344CB8AC3E}">
        <p14:creationId xmlns:p14="http://schemas.microsoft.com/office/powerpoint/2010/main" val="1262768336"/>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5B6051F-6DC2-1E48-8932-06406705D7D3}"/>
              </a:ext>
            </a:extLst>
          </p:cNvPr>
          <p:cNvSpPr>
            <a:spLocks noGrp="1"/>
          </p:cNvSpPr>
          <p:nvPr>
            <p:ph type="sldNum" sz="quarter" idx="11"/>
          </p:nvPr>
        </p:nvSpPr>
        <p:spPr/>
        <p:txBody>
          <a:bodyPr/>
          <a:lstStyle/>
          <a:p>
            <a:fld id="{018A7077-2B78-4FB5-8F56-24239751AEF0}" type="slidenum">
              <a:rPr lang="en-US" altLang="en-US" smtClean="0"/>
              <a:pPr/>
              <a:t>52</a:t>
            </a:fld>
            <a:endParaRPr lang="en-US" altLang="en-US"/>
          </a:p>
        </p:txBody>
      </p:sp>
      <p:sp>
        <p:nvSpPr>
          <p:cNvPr id="4" name="Rectangle 3">
            <a:extLst>
              <a:ext uri="{FF2B5EF4-FFF2-40B4-BE49-F238E27FC236}">
                <a16:creationId xmlns:a16="http://schemas.microsoft.com/office/drawing/2014/main" id="{21092AA6-72B5-6F4B-8113-B2A848ECCD86}"/>
              </a:ext>
            </a:extLst>
          </p:cNvPr>
          <p:cNvSpPr/>
          <p:nvPr/>
        </p:nvSpPr>
        <p:spPr>
          <a:xfrm>
            <a:off x="544809" y="2060848"/>
            <a:ext cx="8054384" cy="2862322"/>
          </a:xfrm>
          <a:prstGeom prst="rect">
            <a:avLst/>
          </a:prstGeom>
        </p:spPr>
        <p:txBody>
          <a:bodyPr wrap="none">
            <a:spAutoFit/>
          </a:bodyPr>
          <a:lstStyle/>
          <a:p>
            <a:pPr algn="ctr"/>
            <a:r>
              <a:rPr lang="en-US" sz="6000" dirty="0">
                <a:solidFill>
                  <a:srgbClr val="0000FF"/>
                </a:solidFill>
              </a:rPr>
              <a:t>Computing</a:t>
            </a:r>
            <a:r>
              <a:rPr lang="en-US" sz="6000" dirty="0"/>
              <a:t> </a:t>
            </a:r>
          </a:p>
          <a:p>
            <a:pPr algn="ctr"/>
            <a:r>
              <a:rPr lang="en-US" sz="6000" dirty="0">
                <a:solidFill>
                  <a:srgbClr val="FF0000"/>
                </a:solidFill>
              </a:rPr>
              <a:t>is Still Bottlenecked by </a:t>
            </a:r>
          </a:p>
          <a:p>
            <a:pPr algn="ctr"/>
            <a:r>
              <a:rPr lang="en-US" sz="6000" dirty="0">
                <a:solidFill>
                  <a:srgbClr val="FF0000"/>
                </a:solidFill>
              </a:rPr>
              <a:t>Data Movement</a:t>
            </a:r>
          </a:p>
        </p:txBody>
      </p:sp>
    </p:spTree>
    <p:extLst>
      <p:ext uri="{BB962C8B-B14F-4D97-AF65-F5344CB8AC3E}">
        <p14:creationId xmlns:p14="http://schemas.microsoft.com/office/powerpoint/2010/main" val="344412426"/>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Title 1">
            <a:extLst>
              <a:ext uri="{FF2B5EF4-FFF2-40B4-BE49-F238E27FC236}">
                <a16:creationId xmlns:a16="http://schemas.microsoft.com/office/drawing/2014/main" id="{9EAABA1E-DD40-6843-AC72-F56D3948834A}"/>
              </a:ext>
            </a:extLst>
          </p:cNvPr>
          <p:cNvSpPr>
            <a:spLocks noGrp="1"/>
          </p:cNvSpPr>
          <p:nvPr>
            <p:ph type="title"/>
          </p:nvPr>
        </p:nvSpPr>
        <p:spPr>
          <a:xfrm>
            <a:off x="60040" y="152400"/>
            <a:ext cx="9023920" cy="1066800"/>
          </a:xfrm>
        </p:spPr>
        <p:txBody>
          <a:bodyPr/>
          <a:lstStyle/>
          <a:p>
            <a:pPr algn="ctr"/>
            <a:r>
              <a:rPr lang="en-US" altLang="en-US" sz="3600">
                <a:ea typeface="ＭＳ Ｐゴシック" panose="020B0600070205080204" pitchFamily="34" charset="-128"/>
              </a:rPr>
              <a:t>Processing Genomic Data Where it Makes Sense</a:t>
            </a:r>
          </a:p>
        </p:txBody>
      </p:sp>
      <p:sp>
        <p:nvSpPr>
          <p:cNvPr id="360450" name="Slide Number Placeholder 3">
            <a:extLst>
              <a:ext uri="{FF2B5EF4-FFF2-40B4-BE49-F238E27FC236}">
                <a16:creationId xmlns:a16="http://schemas.microsoft.com/office/drawing/2014/main" id="{5F852E38-8A72-BC49-9763-8630BFCB4C3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B715EB2B-61BA-4545-BE8D-A633012E4E3E}" type="slidenum">
              <a:rPr lang="en-US" altLang="en-US" sz="1600" smtClean="0">
                <a:solidFill>
                  <a:srgbClr val="000000"/>
                </a:solidFill>
                <a:latin typeface="Garamond" panose="02020404030301010803" pitchFamily="18" charset="0"/>
              </a:rPr>
              <a:pPr>
                <a:spcBef>
                  <a:spcPct val="0"/>
                </a:spcBef>
                <a:buClrTx/>
                <a:buSzTx/>
                <a:buFontTx/>
                <a:buNone/>
              </a:pPr>
              <a:t>53</a:t>
            </a:fld>
            <a:endParaRPr lang="en-US" altLang="en-US" sz="1600">
              <a:solidFill>
                <a:srgbClr val="000000"/>
              </a:solidFill>
              <a:latin typeface="Garamond" panose="02020404030301010803" pitchFamily="18" charset="0"/>
            </a:endParaRPr>
          </a:p>
        </p:txBody>
      </p:sp>
      <p:pic>
        <p:nvPicPr>
          <p:cNvPr id="360451" name="Picture 4">
            <a:extLst>
              <a:ext uri="{FF2B5EF4-FFF2-40B4-BE49-F238E27FC236}">
                <a16:creationId xmlns:a16="http://schemas.microsoft.com/office/drawing/2014/main" id="{E7CA1F88-2EED-724D-A84F-358284B2625F}"/>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357935" y="3621088"/>
            <a:ext cx="152400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52" name="Picture 23" descr="http://i.ehow.com/images/a04/ac/qb/format-hard-drive-xp-800X800.jpg">
            <a:extLst>
              <a:ext uri="{FF2B5EF4-FFF2-40B4-BE49-F238E27FC236}">
                <a16:creationId xmlns:a16="http://schemas.microsoft.com/office/drawing/2014/main" id="{30BE2D26-297A-3848-A90E-41AA161AEEE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166144">
            <a:off x="7800183" y="4515891"/>
            <a:ext cx="12763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0454" name="Group 47">
            <a:extLst>
              <a:ext uri="{FF2B5EF4-FFF2-40B4-BE49-F238E27FC236}">
                <a16:creationId xmlns:a16="http://schemas.microsoft.com/office/drawing/2014/main" id="{7FEC585B-22AF-BA43-8D35-C883D821EFE5}"/>
              </a:ext>
            </a:extLst>
          </p:cNvPr>
          <p:cNvGrpSpPr>
            <a:grpSpLocks/>
          </p:cNvGrpSpPr>
          <p:nvPr/>
        </p:nvGrpSpPr>
        <p:grpSpPr bwMode="auto">
          <a:xfrm>
            <a:off x="221922" y="4941163"/>
            <a:ext cx="2441575" cy="1484474"/>
            <a:chOff x="4862640" y="4774407"/>
            <a:chExt cx="2441368" cy="1484588"/>
          </a:xfrm>
        </p:grpSpPr>
        <p:sp>
          <p:nvSpPr>
            <p:cNvPr id="360469" name="TextBox 8">
              <a:extLst>
                <a:ext uri="{FF2B5EF4-FFF2-40B4-BE49-F238E27FC236}">
                  <a16:creationId xmlns:a16="http://schemas.microsoft.com/office/drawing/2014/main" id="{57A2F094-B509-5642-9125-CA5A72717B31}"/>
                </a:ext>
              </a:extLst>
            </p:cNvPr>
            <p:cNvSpPr txBox="1">
              <a:spLocks noChangeArrowheads="1"/>
            </p:cNvSpPr>
            <p:nvPr/>
          </p:nvSpPr>
          <p:spPr bwMode="auto">
            <a:xfrm>
              <a:off x="4862640" y="5889616"/>
              <a:ext cx="2441368" cy="369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a:solidFill>
                    <a:srgbClr val="000000"/>
                  </a:solidFill>
                  <a:latin typeface="Calibri" panose="020F0502020204030204" pitchFamily="34" charset="0"/>
                </a:rPr>
                <a:t>(General Purpose) GPUs</a:t>
              </a:r>
              <a:endParaRPr lang="en-US" altLang="zh-CN" sz="1600">
                <a:solidFill>
                  <a:srgbClr val="000000"/>
                </a:solidFill>
                <a:latin typeface="Calibri" panose="020F0502020204030204" pitchFamily="34" charset="0"/>
              </a:endParaRPr>
            </a:p>
          </p:txBody>
        </p:sp>
        <p:pic>
          <p:nvPicPr>
            <p:cNvPr id="360470" name="Picture 6" descr="C:\Daten\talks\invited\ferc2010\material\Fermi_Die_FINAL.png">
              <a:extLst>
                <a:ext uri="{FF2B5EF4-FFF2-40B4-BE49-F238E27FC236}">
                  <a16:creationId xmlns:a16="http://schemas.microsoft.com/office/drawing/2014/main" id="{71B95308-A48F-6945-B730-7DA29224A28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264944" y="4774407"/>
              <a:ext cx="1201936"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Text Box 13" descr="90%">
            <a:extLst>
              <a:ext uri="{FF2B5EF4-FFF2-40B4-BE49-F238E27FC236}">
                <a16:creationId xmlns:a16="http://schemas.microsoft.com/office/drawing/2014/main" id="{A8895507-7679-FA4B-9C3A-4CCAD3AC4106}"/>
              </a:ext>
            </a:extLst>
          </p:cNvPr>
          <p:cNvSpPr txBox="1">
            <a:spLocks noChangeArrowheads="1"/>
          </p:cNvSpPr>
          <p:nvPr/>
        </p:nvSpPr>
        <p:spPr bwMode="auto">
          <a:xfrm>
            <a:off x="251520" y="3861048"/>
            <a:ext cx="1883097" cy="896937"/>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kern="0">
                <a:solidFill>
                  <a:sysClr val="windowText" lastClr="000000"/>
                </a:solidFill>
                <a:latin typeface="Arial" pitchFamily="-107" charset="0"/>
                <a:ea typeface="Arial" pitchFamily="-107" charset="0"/>
                <a:cs typeface="Arial" pitchFamily="-107" charset="0"/>
              </a:rPr>
              <a:t>Heterogeneous</a:t>
            </a:r>
          </a:p>
          <a:p>
            <a:pPr algn="ctr" eaLnBrk="1" hangingPunct="1">
              <a:defRPr/>
            </a:pPr>
            <a:r>
              <a:rPr lang="en-US" kern="0">
                <a:solidFill>
                  <a:sysClr val="windowText" lastClr="000000"/>
                </a:solidFill>
                <a:latin typeface="Arial" pitchFamily="-107" charset="0"/>
                <a:ea typeface="Arial" pitchFamily="-107" charset="0"/>
                <a:cs typeface="Arial" pitchFamily="-107" charset="0"/>
              </a:rPr>
              <a:t>Processors and </a:t>
            </a:r>
          </a:p>
          <a:p>
            <a:pPr algn="ctr" eaLnBrk="1" hangingPunct="1">
              <a:defRPr/>
            </a:pPr>
            <a:r>
              <a:rPr lang="en-US" kern="0">
                <a:solidFill>
                  <a:sysClr val="windowText" lastClr="000000"/>
                </a:solidFill>
                <a:latin typeface="Arial" pitchFamily="-107" charset="0"/>
                <a:ea typeface="Arial" pitchFamily="-107" charset="0"/>
                <a:cs typeface="Arial" pitchFamily="-107" charset="0"/>
              </a:rPr>
              <a:t>Accelerators</a:t>
            </a:r>
          </a:p>
        </p:txBody>
      </p:sp>
      <p:sp>
        <p:nvSpPr>
          <p:cNvPr id="13" name="Text Box 20" descr="90%">
            <a:extLst>
              <a:ext uri="{FF2B5EF4-FFF2-40B4-BE49-F238E27FC236}">
                <a16:creationId xmlns:a16="http://schemas.microsoft.com/office/drawing/2014/main" id="{B0BABC5D-7834-A84C-8C62-774120861172}"/>
              </a:ext>
            </a:extLst>
          </p:cNvPr>
          <p:cNvSpPr txBox="1">
            <a:spLocks noChangeArrowheads="1"/>
          </p:cNvSpPr>
          <p:nvPr/>
        </p:nvSpPr>
        <p:spPr bwMode="auto">
          <a:xfrm>
            <a:off x="2934072" y="3370263"/>
            <a:ext cx="2257425" cy="341312"/>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a:solidFill>
                  <a:sysClr val="windowText" lastClr="000000"/>
                </a:solidFill>
                <a:latin typeface="Arial" pitchFamily="-107" charset="0"/>
                <a:ea typeface="Arial" pitchFamily="-107" charset="0"/>
                <a:cs typeface="Arial" pitchFamily="-107" charset="0"/>
              </a:rPr>
              <a:t>Hybrid Main Memory</a:t>
            </a:r>
          </a:p>
        </p:txBody>
      </p:sp>
      <p:sp>
        <p:nvSpPr>
          <p:cNvPr id="14" name="Line 15">
            <a:extLst>
              <a:ext uri="{FF2B5EF4-FFF2-40B4-BE49-F238E27FC236}">
                <a16:creationId xmlns:a16="http://schemas.microsoft.com/office/drawing/2014/main" id="{F62CC581-C4E0-1547-9157-C4C178B9B420}"/>
              </a:ext>
            </a:extLst>
          </p:cNvPr>
          <p:cNvSpPr>
            <a:spLocks noChangeShapeType="1"/>
          </p:cNvSpPr>
          <p:nvPr/>
        </p:nvSpPr>
        <p:spPr bwMode="auto">
          <a:xfrm flipV="1">
            <a:off x="1982788" y="3467100"/>
            <a:ext cx="696912" cy="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360458" name="Text Box 24" descr="90%">
            <a:extLst>
              <a:ext uri="{FF2B5EF4-FFF2-40B4-BE49-F238E27FC236}">
                <a16:creationId xmlns:a16="http://schemas.microsoft.com/office/drawing/2014/main" id="{0BDCA82E-7456-E14E-BFBC-8F469B1FC8BD}"/>
              </a:ext>
            </a:extLst>
          </p:cNvPr>
          <p:cNvSpPr txBox="1">
            <a:spLocks noChangeArrowheads="1"/>
          </p:cNvSpPr>
          <p:nvPr/>
        </p:nvSpPr>
        <p:spPr bwMode="auto">
          <a:xfrm>
            <a:off x="6146008" y="5823991"/>
            <a:ext cx="2925762"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a:solidFill>
                  <a:srgbClr val="000000"/>
                </a:solidFill>
                <a:latin typeface="Arial" panose="020B0604020202020204" pitchFamily="34" charset="0"/>
              </a:rPr>
              <a:t>Persistent Memory/Storage</a:t>
            </a:r>
          </a:p>
        </p:txBody>
      </p:sp>
      <p:pic>
        <p:nvPicPr>
          <p:cNvPr id="360459" name="Content Placeholder 6" descr="barcelona-die-photo-color.jpg">
            <a:extLst>
              <a:ext uri="{FF2B5EF4-FFF2-40B4-BE49-F238E27FC236}">
                <a16:creationId xmlns:a16="http://schemas.microsoft.com/office/drawing/2014/main" id="{B08EC21B-7556-5348-A893-B3BA0899A43C}"/>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539552" y="2653531"/>
            <a:ext cx="1312863"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60" name="Picture 16" descr="dimm.png">
            <a:extLst>
              <a:ext uri="{FF2B5EF4-FFF2-40B4-BE49-F238E27FC236}">
                <a16:creationId xmlns:a16="http://schemas.microsoft.com/office/drawing/2014/main" id="{39508FBF-E439-E549-A1D5-76CAA9D53C8E}"/>
              </a:ext>
            </a:extLst>
          </p:cNvPr>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rot="10800000" flipV="1">
            <a:off x="2915022" y="2840038"/>
            <a:ext cx="23050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61" name="Picture 17">
            <a:extLst>
              <a:ext uri="{FF2B5EF4-FFF2-40B4-BE49-F238E27FC236}">
                <a16:creationId xmlns:a16="http://schemas.microsoft.com/office/drawing/2014/main" id="{C8D15AD3-BD80-4C4A-A84C-C65EDFDF7DC3}"/>
              </a:ext>
            </a:extLst>
          </p:cNvPr>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219033" y="4696866"/>
            <a:ext cx="1554162"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Line 15">
            <a:extLst>
              <a:ext uri="{FF2B5EF4-FFF2-40B4-BE49-F238E27FC236}">
                <a16:creationId xmlns:a16="http://schemas.microsoft.com/office/drawing/2014/main" id="{490DA223-4D98-A143-9BD3-4854F29557B3}"/>
              </a:ext>
            </a:extLst>
          </p:cNvPr>
          <p:cNvSpPr>
            <a:spLocks noChangeShapeType="1"/>
          </p:cNvSpPr>
          <p:nvPr/>
        </p:nvSpPr>
        <p:spPr bwMode="auto">
          <a:xfrm>
            <a:off x="4938628" y="4094404"/>
            <a:ext cx="1223712" cy="95828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20" name="Line 15">
            <a:extLst>
              <a:ext uri="{FF2B5EF4-FFF2-40B4-BE49-F238E27FC236}">
                <a16:creationId xmlns:a16="http://schemas.microsoft.com/office/drawing/2014/main" id="{03A8138F-38EF-C24F-951A-9B3319C3ED5F}"/>
              </a:ext>
            </a:extLst>
          </p:cNvPr>
          <p:cNvSpPr>
            <a:spLocks noChangeShapeType="1"/>
          </p:cNvSpPr>
          <p:nvPr/>
        </p:nvSpPr>
        <p:spPr bwMode="auto">
          <a:xfrm flipV="1">
            <a:off x="1982788" y="4155597"/>
            <a:ext cx="1248673" cy="1236344"/>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pic>
        <p:nvPicPr>
          <p:cNvPr id="360465" name="Picture 22">
            <a:extLst>
              <a:ext uri="{FF2B5EF4-FFF2-40B4-BE49-F238E27FC236}">
                <a16:creationId xmlns:a16="http://schemas.microsoft.com/office/drawing/2014/main" id="{2E9040DA-E2B9-E14E-95F0-9AD0F658E60B}"/>
              </a:ext>
            </a:extLst>
          </p:cNvPr>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395536" y="1208608"/>
            <a:ext cx="1655763"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20" descr="90%">
            <a:extLst>
              <a:ext uri="{FF2B5EF4-FFF2-40B4-BE49-F238E27FC236}">
                <a16:creationId xmlns:a16="http://schemas.microsoft.com/office/drawing/2014/main" id="{D7E0EFBC-77BD-8845-8E31-77DA6191EF94}"/>
              </a:ext>
            </a:extLst>
          </p:cNvPr>
          <p:cNvSpPr txBox="1">
            <a:spLocks noChangeArrowheads="1"/>
          </p:cNvSpPr>
          <p:nvPr/>
        </p:nvSpPr>
        <p:spPr bwMode="auto">
          <a:xfrm>
            <a:off x="755576" y="899393"/>
            <a:ext cx="873125" cy="341313"/>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a:solidFill>
                  <a:sysClr val="windowText" lastClr="000000"/>
                </a:solidFill>
                <a:latin typeface="Arial" pitchFamily="-107" charset="0"/>
                <a:ea typeface="Arial" pitchFamily="-107" charset="0"/>
                <a:cs typeface="Arial" pitchFamily="-107" charset="0"/>
              </a:rPr>
              <a:t>FPGAs</a:t>
            </a:r>
          </a:p>
        </p:txBody>
      </p:sp>
      <p:sp>
        <p:nvSpPr>
          <p:cNvPr id="27" name="Line 15">
            <a:extLst>
              <a:ext uri="{FF2B5EF4-FFF2-40B4-BE49-F238E27FC236}">
                <a16:creationId xmlns:a16="http://schemas.microsoft.com/office/drawing/2014/main" id="{527DF9F7-3CD3-0646-B299-076A1EDF1547}"/>
              </a:ext>
            </a:extLst>
          </p:cNvPr>
          <p:cNvSpPr>
            <a:spLocks noChangeShapeType="1"/>
          </p:cNvSpPr>
          <p:nvPr/>
        </p:nvSpPr>
        <p:spPr bwMode="auto">
          <a:xfrm>
            <a:off x="2123728" y="1700808"/>
            <a:ext cx="1121069" cy="938454"/>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360468" name="Content Placeholder 2">
            <a:extLst>
              <a:ext uri="{FF2B5EF4-FFF2-40B4-BE49-F238E27FC236}">
                <a16:creationId xmlns:a16="http://schemas.microsoft.com/office/drawing/2014/main" id="{9BD22F03-1BEB-E043-864F-3FF1BB00D741}"/>
              </a:ext>
            </a:extLst>
          </p:cNvPr>
          <p:cNvSpPr>
            <a:spLocks noGrp="1"/>
          </p:cNvSpPr>
          <p:nvPr>
            <p:ph idx="1"/>
          </p:nvPr>
        </p:nvSpPr>
        <p:spPr>
          <a:xfrm>
            <a:off x="2478039" y="958628"/>
            <a:ext cx="3158522" cy="1192913"/>
          </a:xfrm>
        </p:spPr>
        <p:txBody>
          <a:bodyPr/>
          <a:lstStyle/>
          <a:p>
            <a:pPr marL="0" indent="0" algn="ctr">
              <a:buNone/>
            </a:pPr>
            <a:r>
              <a:rPr lang="en-US" altLang="en-US" sz="2800">
                <a:solidFill>
                  <a:srgbClr val="0000FF"/>
                </a:solidFill>
                <a:ea typeface="ＭＳ Ｐゴシック" panose="020B0600070205080204" pitchFamily="34" charset="-128"/>
              </a:rPr>
              <a:t>Intelligent Genome Analysis</a:t>
            </a:r>
          </a:p>
        </p:txBody>
      </p:sp>
      <p:grpSp>
        <p:nvGrpSpPr>
          <p:cNvPr id="26" name="Group 25">
            <a:extLst>
              <a:ext uri="{FF2B5EF4-FFF2-40B4-BE49-F238E27FC236}">
                <a16:creationId xmlns:a16="http://schemas.microsoft.com/office/drawing/2014/main" id="{E92B861B-5A46-F240-B9BA-FF6101A700C3}"/>
              </a:ext>
            </a:extLst>
          </p:cNvPr>
          <p:cNvGrpSpPr/>
          <p:nvPr/>
        </p:nvGrpSpPr>
        <p:grpSpPr>
          <a:xfrm>
            <a:off x="6510855" y="1254075"/>
            <a:ext cx="2184124" cy="1745527"/>
            <a:chOff x="4343037" y="3937719"/>
            <a:chExt cx="2445779" cy="1954638"/>
          </a:xfrm>
        </p:grpSpPr>
        <p:pic>
          <p:nvPicPr>
            <p:cNvPr id="28" name="Picture 27">
              <a:extLst>
                <a:ext uri="{FF2B5EF4-FFF2-40B4-BE49-F238E27FC236}">
                  <a16:creationId xmlns:a16="http://schemas.microsoft.com/office/drawing/2014/main" id="{38A078B3-C665-A441-969B-B7C08A546D09}"/>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29" name="Picture 28">
              <a:extLst>
                <a:ext uri="{FF2B5EF4-FFF2-40B4-BE49-F238E27FC236}">
                  <a16:creationId xmlns:a16="http://schemas.microsoft.com/office/drawing/2014/main" id="{F813E9A0-5B93-8846-AF19-34D87413822E}"/>
                </a:ext>
              </a:extLst>
            </p:cNvPr>
            <p:cNvPicPr>
              <a:picLocks noChangeAspect="1"/>
            </p:cNvPicPr>
            <p:nvPr/>
          </p:nvPicPr>
          <p:blipFill rotWithShape="1">
            <a:blip r:embed="rId10"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30" name="Picture 29">
              <a:extLst>
                <a:ext uri="{FF2B5EF4-FFF2-40B4-BE49-F238E27FC236}">
                  <a16:creationId xmlns:a16="http://schemas.microsoft.com/office/drawing/2014/main" id="{2C2E4736-C94B-7E46-99CE-382EAC74A2EC}"/>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31" name="Content Placeholder 2">
            <a:extLst>
              <a:ext uri="{FF2B5EF4-FFF2-40B4-BE49-F238E27FC236}">
                <a16:creationId xmlns:a16="http://schemas.microsoft.com/office/drawing/2014/main" id="{8AC85400-7A7E-6349-9BB0-9F2F2D04C47E}"/>
              </a:ext>
            </a:extLst>
          </p:cNvPr>
          <p:cNvSpPr txBox="1">
            <a:spLocks/>
          </p:cNvSpPr>
          <p:nvPr/>
        </p:nvSpPr>
        <p:spPr bwMode="auto">
          <a:xfrm>
            <a:off x="5364965" y="1614977"/>
            <a:ext cx="781949" cy="122818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buFont typeface="Wingdings" pitchFamily="2" charset="2"/>
              <a:buNone/>
            </a:pPr>
            <a:r>
              <a:rPr lang="en-US" altLang="en-US" sz="8000" kern="0">
                <a:solidFill>
                  <a:srgbClr val="FF0000"/>
                </a:solidFill>
                <a:ea typeface="ＭＳ Ｐゴシック" panose="020B0600070205080204" pitchFamily="34" charset="-128"/>
              </a:rPr>
              <a:t>?</a:t>
            </a:r>
          </a:p>
        </p:txBody>
      </p:sp>
      <p:sp>
        <p:nvSpPr>
          <p:cNvPr id="32" name="Line 15">
            <a:extLst>
              <a:ext uri="{FF2B5EF4-FFF2-40B4-BE49-F238E27FC236}">
                <a16:creationId xmlns:a16="http://schemas.microsoft.com/office/drawing/2014/main" id="{60962973-5485-1E40-AED3-8E372E74ADE1}"/>
              </a:ext>
            </a:extLst>
          </p:cNvPr>
          <p:cNvSpPr>
            <a:spLocks noChangeShapeType="1"/>
          </p:cNvSpPr>
          <p:nvPr/>
        </p:nvSpPr>
        <p:spPr bwMode="auto">
          <a:xfrm flipV="1">
            <a:off x="5992086" y="1916832"/>
            <a:ext cx="524130" cy="264783"/>
          </a:xfrm>
          <a:prstGeom prst="line">
            <a:avLst/>
          </a:prstGeom>
          <a:noFill/>
          <a:ln w="57150">
            <a:solidFill>
              <a:srgbClr val="FF0000"/>
            </a:solidFill>
            <a:prstDash val="sysDot"/>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33" name="Text Box 20" descr="90%">
            <a:extLst>
              <a:ext uri="{FF2B5EF4-FFF2-40B4-BE49-F238E27FC236}">
                <a16:creationId xmlns:a16="http://schemas.microsoft.com/office/drawing/2014/main" id="{8787BB15-052D-A043-8760-DEFACC50AFF5}"/>
              </a:ext>
            </a:extLst>
          </p:cNvPr>
          <p:cNvSpPr txBox="1">
            <a:spLocks noChangeArrowheads="1"/>
          </p:cNvSpPr>
          <p:nvPr/>
        </p:nvSpPr>
        <p:spPr bwMode="auto">
          <a:xfrm>
            <a:off x="6837273" y="3054518"/>
            <a:ext cx="1411669" cy="618631"/>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a:solidFill>
                  <a:sysClr val="windowText" lastClr="000000"/>
                </a:solidFill>
                <a:latin typeface="Arial" pitchFamily="-107" charset="0"/>
                <a:ea typeface="Arial" pitchFamily="-107" charset="0"/>
                <a:cs typeface="Arial" pitchFamily="-107" charset="0"/>
              </a:rPr>
              <a:t>Sequencing </a:t>
            </a:r>
          </a:p>
          <a:p>
            <a:pPr algn="ctr" eaLnBrk="1" hangingPunct="1">
              <a:defRPr/>
            </a:pPr>
            <a:r>
              <a:rPr lang="en-US" kern="0">
                <a:solidFill>
                  <a:sysClr val="windowText" lastClr="000000"/>
                </a:solidFill>
                <a:latin typeface="Arial" pitchFamily="-107" charset="0"/>
                <a:ea typeface="Arial" pitchFamily="-107" charset="0"/>
                <a:cs typeface="Arial" pitchFamily="-107" charset="0"/>
              </a:rPr>
              <a:t>Machine</a:t>
            </a:r>
          </a:p>
        </p:txBody>
      </p:sp>
    </p:spTree>
    <p:extLst>
      <p:ext uri="{BB962C8B-B14F-4D97-AF65-F5344CB8AC3E}">
        <p14:creationId xmlns:p14="http://schemas.microsoft.com/office/powerpoint/2010/main" val="2375808445"/>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CCF67-B47A-EE47-8687-50921EC5402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88E0CFF-0EFA-DE47-BF2F-A274ECA19A3B}"/>
              </a:ext>
            </a:extLst>
          </p:cNvPr>
          <p:cNvSpPr>
            <a:spLocks noGrp="1"/>
          </p:cNvSpPr>
          <p:nvPr>
            <p:ph idx="1"/>
          </p:nvPr>
        </p:nvSpPr>
        <p:spPr/>
        <p:txBody>
          <a:bodyPr/>
          <a:lstStyle/>
          <a:p>
            <a:pPr marL="0" indent="0" algn="ctr">
              <a:buNone/>
            </a:pPr>
            <a:endParaRPr lang="en-US" sz="3200"/>
          </a:p>
          <a:p>
            <a:pPr marL="0" indent="0" algn="ctr">
              <a:buNone/>
            </a:pPr>
            <a:endParaRPr lang="en-US" sz="3200"/>
          </a:p>
          <a:p>
            <a:pPr marL="0" indent="0" algn="ctr">
              <a:lnSpc>
                <a:spcPct val="150000"/>
              </a:lnSpc>
              <a:buNone/>
            </a:pPr>
            <a:r>
              <a:rPr lang="en-US" sz="3200"/>
              <a:t>Most speedup comes from </a:t>
            </a:r>
            <a:r>
              <a:rPr lang="en-US" sz="3200">
                <a:solidFill>
                  <a:srgbClr val="FF0000"/>
                </a:solidFill>
              </a:rPr>
              <a:t>parallelism</a:t>
            </a:r>
            <a:r>
              <a:rPr lang="en-US" sz="3200"/>
              <a:t> enabled by </a:t>
            </a:r>
            <a:r>
              <a:rPr lang="en-US" sz="3200">
                <a:solidFill>
                  <a:srgbClr val="0000FF"/>
                </a:solidFill>
              </a:rPr>
              <a:t>novel architectures </a:t>
            </a:r>
            <a:r>
              <a:rPr lang="en-US" sz="3200"/>
              <a:t>and </a:t>
            </a:r>
            <a:r>
              <a:rPr lang="en-US" sz="3200">
                <a:solidFill>
                  <a:srgbClr val="0000FF"/>
                </a:solidFill>
              </a:rPr>
              <a:t>algorithms</a:t>
            </a:r>
          </a:p>
        </p:txBody>
      </p:sp>
      <p:sp>
        <p:nvSpPr>
          <p:cNvPr id="4" name="Slide Number Placeholder 3">
            <a:extLst>
              <a:ext uri="{FF2B5EF4-FFF2-40B4-BE49-F238E27FC236}">
                <a16:creationId xmlns:a16="http://schemas.microsoft.com/office/drawing/2014/main" id="{E42DE19C-4B40-EC44-873C-46847592A016}"/>
              </a:ext>
            </a:extLst>
          </p:cNvPr>
          <p:cNvSpPr>
            <a:spLocks noGrp="1"/>
          </p:cNvSpPr>
          <p:nvPr>
            <p:ph type="sldNum" sz="quarter" idx="11"/>
          </p:nvPr>
        </p:nvSpPr>
        <p:spPr/>
        <p:txBody>
          <a:bodyPr/>
          <a:lstStyle/>
          <a:p>
            <a:fld id="{323594FA-E141-4234-AE05-360401972BE7}" type="slidenum">
              <a:rPr lang="en-US" altLang="en-US" smtClean="0"/>
              <a:pPr/>
              <a:t>54</a:t>
            </a:fld>
            <a:endParaRPr lang="en-US" altLang="en-US"/>
          </a:p>
        </p:txBody>
      </p:sp>
    </p:spTree>
    <p:extLst>
      <p:ext uri="{BB962C8B-B14F-4D97-AF65-F5344CB8AC3E}">
        <p14:creationId xmlns:p14="http://schemas.microsoft.com/office/powerpoint/2010/main" val="1919615593"/>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9753600" cy="1066800"/>
          </a:xfrm>
        </p:spPr>
        <p:txBody>
          <a:bodyPr/>
          <a:lstStyle/>
          <a:p>
            <a:r>
              <a:rPr lang="en-US" dirty="0"/>
              <a:t>More on GateKeeper </a:t>
            </a:r>
            <a:r>
              <a:rPr lang="en-US" sz="2400" b="1" dirty="0"/>
              <a:t>[</a:t>
            </a:r>
            <a:r>
              <a:rPr lang="en-US" sz="2400" b="1" dirty="0" err="1"/>
              <a:t>Alser</a:t>
            </a:r>
            <a:r>
              <a:rPr lang="en-US" sz="2400" b="1" dirty="0"/>
              <a:t>+, Bioinformatics 2017]</a:t>
            </a:r>
            <a:endParaRPr lang="en-US" b="1" dirty="0"/>
          </a:p>
        </p:txBody>
      </p:sp>
      <p:sp>
        <p:nvSpPr>
          <p:cNvPr id="4" name="Slide Number Placeholder 3"/>
          <p:cNvSpPr>
            <a:spLocks noGrp="1"/>
          </p:cNvSpPr>
          <p:nvPr>
            <p:ph type="sldNum" sz="quarter" idx="11"/>
          </p:nvPr>
        </p:nvSpPr>
        <p:spPr/>
        <p:txBody>
          <a:bodyPr/>
          <a:lstStyle/>
          <a:p>
            <a:pPr>
              <a:defRPr/>
            </a:pPr>
            <a:fld id="{5A4FB91F-8620-9C4D-8A32-1AD02BFD54B1}" type="slidenum">
              <a:rPr lang="en-US" smtClean="0"/>
              <a:pPr>
                <a:defRPr/>
              </a:pPr>
              <a:t>55</a:t>
            </a:fld>
            <a:endParaRPr lang="en-US"/>
          </a:p>
        </p:txBody>
      </p:sp>
      <p:sp>
        <p:nvSpPr>
          <p:cNvPr id="7" name="Rectangle 6"/>
          <p:cNvSpPr/>
          <p:nvPr/>
        </p:nvSpPr>
        <p:spPr>
          <a:xfrm>
            <a:off x="342900" y="912674"/>
            <a:ext cx="8458200" cy="1754326"/>
          </a:xfrm>
          <a:prstGeom prst="rect">
            <a:avLst/>
          </a:prstGeom>
        </p:spPr>
        <p:txBody>
          <a:bodyPr wrap="square">
            <a:spAutoFit/>
          </a:bodyPr>
          <a:lstStyle/>
          <a:p>
            <a:r>
              <a:rPr lang="en-US" u="sng" dirty="0">
                <a:solidFill>
                  <a:srgbClr val="000000"/>
                </a:solidFill>
                <a:latin typeface="Times New Roman" panose="02020603050405020304" pitchFamily="18" charset="0"/>
              </a:rPr>
              <a:t>Mohammed </a:t>
            </a:r>
            <a:r>
              <a:rPr lang="en-US" u="sng" dirty="0" err="1">
                <a:solidFill>
                  <a:srgbClr val="000000"/>
                </a:solidFill>
                <a:latin typeface="Times New Roman" panose="02020603050405020304" pitchFamily="18" charset="0"/>
              </a:rPr>
              <a:t>Alser</a:t>
            </a:r>
            <a:r>
              <a:rPr lang="en-US" dirty="0">
                <a:solidFill>
                  <a:srgbClr val="000000"/>
                </a:solidFill>
                <a:latin typeface="Times New Roman" panose="02020603050405020304" pitchFamily="18" charset="0"/>
              </a:rPr>
              <a:t>, Hasan Hassan, </a:t>
            </a:r>
            <a:r>
              <a:rPr lang="en-US" dirty="0" err="1">
                <a:solidFill>
                  <a:srgbClr val="000000"/>
                </a:solidFill>
                <a:latin typeface="Times New Roman" panose="02020603050405020304" pitchFamily="18" charset="0"/>
              </a:rPr>
              <a:t>Hongyi</a:t>
            </a:r>
            <a:r>
              <a:rPr lang="en-US" dirty="0">
                <a:solidFill>
                  <a:srgbClr val="000000"/>
                </a:solidFill>
                <a:latin typeface="Times New Roman" panose="02020603050405020304" pitchFamily="18" charset="0"/>
              </a:rPr>
              <a:t> Xin, </a:t>
            </a:r>
            <a:r>
              <a:rPr lang="en-US" dirty="0" err="1">
                <a:solidFill>
                  <a:srgbClr val="000000"/>
                </a:solidFill>
                <a:latin typeface="Times New Roman" panose="02020603050405020304" pitchFamily="18" charset="0"/>
              </a:rPr>
              <a:t>Oguz</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Ergin</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Onur</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Mutlu</a:t>
            </a:r>
            <a:r>
              <a:rPr lang="en-US" dirty="0">
                <a:solidFill>
                  <a:srgbClr val="000000"/>
                </a:solidFill>
                <a:latin typeface="Times New Roman" panose="02020603050405020304" pitchFamily="18" charset="0"/>
              </a:rPr>
              <a:t>, and Can </a:t>
            </a:r>
            <a:r>
              <a:rPr lang="en-US" dirty="0" err="1">
                <a:solidFill>
                  <a:srgbClr val="000000"/>
                </a:solidFill>
                <a:latin typeface="Times New Roman" panose="02020603050405020304" pitchFamily="18" charset="0"/>
              </a:rPr>
              <a:t>Alkan</a:t>
            </a:r>
            <a:br>
              <a:rPr lang="en-US" dirty="0">
                <a:solidFill>
                  <a:srgbClr val="000000"/>
                </a:solidFill>
                <a:latin typeface="Times New Roman" panose="02020603050405020304" pitchFamily="18" charset="0"/>
              </a:rPr>
            </a:br>
            <a:r>
              <a:rPr lang="en-US" b="1" dirty="0">
                <a:solidFill>
                  <a:srgbClr val="0432FF"/>
                </a:solidFill>
                <a:latin typeface="Times New Roman" panose="02020603050405020304" pitchFamily="18" charset="0"/>
                <a:hlinkClick r:id="rId2">
                  <a:extLst>
                    <a:ext uri="{A12FA001-AC4F-418D-AE19-62706E023703}">
                      <ahyp:hlinkClr xmlns:ahyp="http://schemas.microsoft.com/office/drawing/2018/hyperlinkcolor" val="tx"/>
                    </a:ext>
                  </a:extLst>
                </a:hlinkClick>
              </a:rPr>
              <a:t>"GateKeeper: A New Hardware Architecture for Accelerating Pre-Alignment in DNA Short Read Mapping"</a:t>
            </a:r>
            <a:br>
              <a:rPr lang="en-US" dirty="0">
                <a:solidFill>
                  <a:srgbClr val="000000"/>
                </a:solidFill>
                <a:latin typeface="Times New Roman" panose="02020603050405020304" pitchFamily="18" charset="0"/>
              </a:rPr>
            </a:br>
            <a:r>
              <a:rPr lang="en-US" b="1" i="1" dirty="0">
                <a:solidFill>
                  <a:srgbClr val="0432FF"/>
                </a:solidFill>
                <a:latin typeface="Times New Roman" panose="02020603050405020304" pitchFamily="18" charset="0"/>
                <a:hlinkClick r:id="rId3">
                  <a:extLst>
                    <a:ext uri="{A12FA001-AC4F-418D-AE19-62706E023703}">
                      <ahyp:hlinkClr xmlns:ahyp="http://schemas.microsoft.com/office/drawing/2018/hyperlinkcolor" val="tx"/>
                    </a:ext>
                  </a:extLst>
                </a:hlinkClick>
              </a:rPr>
              <a:t>Bioinformatics</a:t>
            </a:r>
            <a:r>
              <a:rPr lang="en-US" dirty="0">
                <a:solidFill>
                  <a:srgbClr val="0432FF"/>
                </a:solidFill>
                <a:latin typeface="Times New Roman" panose="02020603050405020304" pitchFamily="18" charset="0"/>
              </a:rPr>
              <a:t>, </a:t>
            </a:r>
            <a:r>
              <a:rPr lang="en-US" dirty="0">
                <a:solidFill>
                  <a:srgbClr val="000000"/>
                </a:solidFill>
                <a:latin typeface="Times New Roman" panose="02020603050405020304" pitchFamily="18" charset="0"/>
              </a:rPr>
              <a:t>[published online, May 31], 2017. </a:t>
            </a:r>
            <a:br>
              <a:rPr lang="en-US" dirty="0">
                <a:solidFill>
                  <a:srgbClr val="000000"/>
                </a:solidFill>
                <a:latin typeface="Times New Roman" panose="02020603050405020304" pitchFamily="18" charset="0"/>
              </a:rPr>
            </a:br>
            <a:r>
              <a:rPr lang="en-US" dirty="0">
                <a:solidFill>
                  <a:srgbClr val="000000"/>
                </a:solidFill>
                <a:latin typeface="Times New Roman" panose="02020603050405020304" pitchFamily="18" charset="0"/>
              </a:rPr>
              <a:t>[</a:t>
            </a:r>
            <a:r>
              <a:rPr lang="en-US" dirty="0">
                <a:solidFill>
                  <a:srgbClr val="000000"/>
                </a:solidFill>
                <a:latin typeface="Times New Roman" panose="02020603050405020304" pitchFamily="18" charset="0"/>
                <a:hlinkClick r:id="rId4"/>
              </a:rPr>
              <a:t>Source Code</a:t>
            </a:r>
            <a:r>
              <a:rPr lang="en-US" dirty="0">
                <a:solidFill>
                  <a:srgbClr val="000000"/>
                </a:solidFill>
                <a:latin typeface="Times New Roman" panose="02020603050405020304" pitchFamily="18" charset="0"/>
              </a:rPr>
              <a:t>] </a:t>
            </a:r>
            <a:br>
              <a:rPr lang="en-US" dirty="0">
                <a:solidFill>
                  <a:srgbClr val="000000"/>
                </a:solidFill>
                <a:latin typeface="Times New Roman" panose="02020603050405020304" pitchFamily="18" charset="0"/>
              </a:rPr>
            </a:br>
            <a:r>
              <a:rPr lang="en-US" dirty="0">
                <a:solidFill>
                  <a:srgbClr val="000000"/>
                </a:solidFill>
                <a:latin typeface="Times New Roman" panose="02020603050405020304" pitchFamily="18" charset="0"/>
              </a:rPr>
              <a:t>[</a:t>
            </a:r>
            <a:r>
              <a:rPr lang="en-US" dirty="0">
                <a:solidFill>
                  <a:srgbClr val="000000"/>
                </a:solidFill>
                <a:latin typeface="Times New Roman" panose="02020603050405020304" pitchFamily="18" charset="0"/>
                <a:hlinkClick r:id="rId5"/>
              </a:rPr>
              <a:t>Online link at Bioinformatics Journal</a:t>
            </a:r>
            <a:r>
              <a:rPr lang="en-US" dirty="0">
                <a:solidFill>
                  <a:srgbClr val="000000"/>
                </a:solidFill>
                <a:latin typeface="Times New Roman" panose="02020603050405020304" pitchFamily="18" charset="0"/>
              </a:rPr>
              <a:t>]</a:t>
            </a:r>
            <a:endParaRPr lang="en-US" b="0" i="0" dirty="0">
              <a:solidFill>
                <a:srgbClr val="000000"/>
              </a:solidFill>
              <a:effectLst/>
              <a:latin typeface="Times New Roman" panose="02020603050405020304" pitchFamily="18" charset="0"/>
            </a:endParaRPr>
          </a:p>
        </p:txBody>
      </p:sp>
      <p:pic>
        <p:nvPicPr>
          <p:cNvPr id="6" name="Content Placeholder 11">
            <a:extLst>
              <a:ext uri="{FF2B5EF4-FFF2-40B4-BE49-F238E27FC236}">
                <a16:creationId xmlns:a16="http://schemas.microsoft.com/office/drawing/2014/main" id="{A35D1F19-C71B-514B-8C53-200B192AC4A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bwMode="auto">
          <a:xfrm>
            <a:off x="626447" y="2661138"/>
            <a:ext cx="7891106" cy="3717164"/>
          </a:xfrm>
          <a:prstGeom prst="rect">
            <a:avLst/>
          </a:prstGeom>
          <a:noFill/>
          <a:ln w="9525">
            <a:noFill/>
            <a:miter lim="800000"/>
            <a:headEnd/>
            <a:tailEnd/>
          </a:ln>
        </p:spPr>
      </p:pic>
    </p:spTree>
    <p:extLst>
      <p:ext uri="{BB962C8B-B14F-4D97-AF65-F5344CB8AC3E}">
        <p14:creationId xmlns:p14="http://schemas.microsoft.com/office/powerpoint/2010/main" val="3593685184"/>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E1C88-80BD-3F42-8E64-1DBA0E566073}"/>
              </a:ext>
            </a:extLst>
          </p:cNvPr>
          <p:cNvSpPr>
            <a:spLocks noGrp="1"/>
          </p:cNvSpPr>
          <p:nvPr>
            <p:ph type="title"/>
          </p:nvPr>
        </p:nvSpPr>
        <p:spPr/>
        <p:txBody>
          <a:bodyPr/>
          <a:lstStyle/>
          <a:p>
            <a:r>
              <a:rPr lang="en-US"/>
              <a:t>Read Mapping in 111 pages! </a:t>
            </a:r>
          </a:p>
        </p:txBody>
      </p:sp>
      <p:sp>
        <p:nvSpPr>
          <p:cNvPr id="4" name="Slide Number Placeholder 3">
            <a:extLst>
              <a:ext uri="{FF2B5EF4-FFF2-40B4-BE49-F238E27FC236}">
                <a16:creationId xmlns:a16="http://schemas.microsoft.com/office/drawing/2014/main" id="{38622231-A3EC-3A4A-952B-4A50B5E1861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56</a:t>
            </a:fld>
            <a:endParaRPr lang="en-US" altLang="en-US">
              <a:solidFill>
                <a:srgbClr val="000000"/>
              </a:solidFill>
            </a:endParaRPr>
          </a:p>
        </p:txBody>
      </p:sp>
      <p:sp>
        <p:nvSpPr>
          <p:cNvPr id="7" name="Rectangle 6">
            <a:extLst>
              <a:ext uri="{FF2B5EF4-FFF2-40B4-BE49-F238E27FC236}">
                <a16:creationId xmlns:a16="http://schemas.microsoft.com/office/drawing/2014/main" id="{13FF36B7-4AC0-1540-86E7-03D1A14C2BD6}"/>
              </a:ext>
            </a:extLst>
          </p:cNvPr>
          <p:cNvSpPr/>
          <p:nvPr/>
        </p:nvSpPr>
        <p:spPr>
          <a:xfrm>
            <a:off x="344693" y="1469683"/>
            <a:ext cx="8799307" cy="2031325"/>
          </a:xfrm>
          <a:prstGeom prst="rect">
            <a:avLst/>
          </a:prstGeom>
        </p:spPr>
        <p:txBody>
          <a:bodyPr wrap="square">
            <a:spAutoFit/>
          </a:bodyPr>
          <a:lstStyle/>
          <a:p>
            <a:r>
              <a:rPr lang="en-US" b="1" dirty="0"/>
              <a:t>Mohammed </a:t>
            </a:r>
            <a:r>
              <a:rPr lang="en-US" b="1" dirty="0" err="1"/>
              <a:t>Alser</a:t>
            </a:r>
            <a:r>
              <a:rPr lang="en-US" b="1" dirty="0"/>
              <a:t>,</a:t>
            </a:r>
            <a:r>
              <a:rPr lang="en-US" dirty="0"/>
              <a:t> Jeremy </a:t>
            </a:r>
            <a:r>
              <a:rPr lang="en-US" dirty="0" err="1"/>
              <a:t>Rotman</a:t>
            </a:r>
            <a:r>
              <a:rPr lang="en-US" dirty="0"/>
              <a:t>, </a:t>
            </a:r>
            <a:r>
              <a:rPr lang="en-US" dirty="0" err="1"/>
              <a:t>Dhrithi</a:t>
            </a:r>
            <a:r>
              <a:rPr lang="en-US" dirty="0"/>
              <a:t> Deshpande, </a:t>
            </a:r>
            <a:r>
              <a:rPr lang="en-US" dirty="0" err="1"/>
              <a:t>Kodi</a:t>
            </a:r>
            <a:r>
              <a:rPr lang="en-US" dirty="0"/>
              <a:t> </a:t>
            </a:r>
            <a:r>
              <a:rPr lang="en-US" dirty="0" err="1"/>
              <a:t>Taraszka</a:t>
            </a:r>
            <a:r>
              <a:rPr lang="en-US" dirty="0"/>
              <a:t>, </a:t>
            </a:r>
            <a:r>
              <a:rPr lang="en-US" dirty="0" err="1"/>
              <a:t>Huwenbo</a:t>
            </a:r>
            <a:r>
              <a:rPr lang="en-US" dirty="0"/>
              <a:t> Shi, </a:t>
            </a:r>
            <a:r>
              <a:rPr lang="en-US" dirty="0" err="1"/>
              <a:t>Pelin</a:t>
            </a:r>
            <a:r>
              <a:rPr lang="en-US" dirty="0"/>
              <a:t> </a:t>
            </a:r>
            <a:r>
              <a:rPr lang="en-US" dirty="0" err="1"/>
              <a:t>Icer</a:t>
            </a:r>
            <a:r>
              <a:rPr lang="en-US" dirty="0"/>
              <a:t> Baykal, Harry </a:t>
            </a:r>
            <a:r>
              <a:rPr lang="en-US" dirty="0" err="1"/>
              <a:t>Taegyun</a:t>
            </a:r>
            <a:r>
              <a:rPr lang="en-US" dirty="0"/>
              <a:t> Yang, Victor </a:t>
            </a:r>
            <a:r>
              <a:rPr lang="en-US" dirty="0" err="1"/>
              <a:t>Xue</a:t>
            </a:r>
            <a:r>
              <a:rPr lang="en-US" dirty="0"/>
              <a:t>, Sergey Knyazev, Benjamin D. Singer, Brunilda </a:t>
            </a:r>
            <a:r>
              <a:rPr lang="en-US" dirty="0" err="1"/>
              <a:t>Balliu</a:t>
            </a:r>
            <a:r>
              <a:rPr lang="en-US" dirty="0"/>
              <a:t>, David </a:t>
            </a:r>
            <a:r>
              <a:rPr lang="en-US" dirty="0" err="1"/>
              <a:t>Koslicki</a:t>
            </a:r>
            <a:r>
              <a:rPr lang="en-US" dirty="0"/>
              <a:t>, Pavel </a:t>
            </a:r>
            <a:r>
              <a:rPr lang="en-US" dirty="0" err="1"/>
              <a:t>Skums</a:t>
            </a:r>
            <a:r>
              <a:rPr lang="en-US" dirty="0"/>
              <a:t>, Alex </a:t>
            </a:r>
            <a:r>
              <a:rPr lang="en-US" dirty="0" err="1"/>
              <a:t>Zelikovsky</a:t>
            </a:r>
            <a:r>
              <a:rPr lang="en-US" dirty="0"/>
              <a:t>, </a:t>
            </a:r>
          </a:p>
          <a:p>
            <a:r>
              <a:rPr lang="en-US" dirty="0"/>
              <a:t>Can </a:t>
            </a:r>
            <a:r>
              <a:rPr lang="en-US" dirty="0" err="1"/>
              <a:t>Alkan</a:t>
            </a:r>
            <a:r>
              <a:rPr lang="en-US" dirty="0"/>
              <a:t>, </a:t>
            </a:r>
            <a:r>
              <a:rPr lang="en-US" dirty="0" err="1"/>
              <a:t>Onur</a:t>
            </a:r>
            <a:r>
              <a:rPr lang="en-US" dirty="0"/>
              <a:t> </a:t>
            </a:r>
            <a:r>
              <a:rPr lang="en-US" dirty="0" err="1"/>
              <a:t>Mutlu</a:t>
            </a:r>
            <a:r>
              <a:rPr lang="en-US" dirty="0"/>
              <a:t>, </a:t>
            </a:r>
            <a:r>
              <a:rPr lang="en-US" dirty="0" err="1"/>
              <a:t>Serghei</a:t>
            </a:r>
            <a:r>
              <a:rPr lang="en-US" dirty="0"/>
              <a:t> </a:t>
            </a:r>
            <a:r>
              <a:rPr lang="en-US" dirty="0" err="1"/>
              <a:t>Mangul</a:t>
            </a:r>
            <a:r>
              <a:rPr lang="en-US" dirty="0"/>
              <a:t> </a:t>
            </a:r>
          </a:p>
          <a:p>
            <a:r>
              <a:rPr lang="en-US" dirty="0">
                <a:solidFill>
                  <a:srgbClr val="0000FF"/>
                </a:solidFill>
              </a:rPr>
              <a:t>"</a:t>
            </a:r>
            <a:r>
              <a:rPr lang="en-US" dirty="0">
                <a:solidFill>
                  <a:srgbClr val="0000FF"/>
                </a:solidFill>
                <a:hlinkClick r:id="rId2">
                  <a:extLst>
                    <a:ext uri="{A12FA001-AC4F-418D-AE19-62706E023703}">
                      <ahyp:hlinkClr xmlns:ahyp="http://schemas.microsoft.com/office/drawing/2018/hyperlinkcolor" val="tx"/>
                    </a:ext>
                  </a:extLst>
                </a:hlinkClick>
              </a:rPr>
              <a:t>Technology dictates algorithms: Recent developments in read alignment</a:t>
            </a:r>
            <a:r>
              <a:rPr lang="en-US" dirty="0">
                <a:solidFill>
                  <a:srgbClr val="0000FF"/>
                </a:solidFill>
              </a:rPr>
              <a:t>" </a:t>
            </a:r>
          </a:p>
          <a:p>
            <a:r>
              <a:rPr lang="en-US" dirty="0"/>
              <a:t>Genome Biology, 2021</a:t>
            </a:r>
          </a:p>
          <a:p>
            <a:r>
              <a:rPr lang="en-US" dirty="0"/>
              <a:t>[</a:t>
            </a:r>
            <a:r>
              <a:rPr lang="en-US" dirty="0">
                <a:hlinkClick r:id="rId3"/>
              </a:rPr>
              <a:t>Source code</a:t>
            </a:r>
            <a:r>
              <a:rPr lang="en-US" dirty="0"/>
              <a:t>]</a:t>
            </a:r>
          </a:p>
        </p:txBody>
      </p:sp>
      <p:pic>
        <p:nvPicPr>
          <p:cNvPr id="5" name="Picture 4">
            <a:extLst>
              <a:ext uri="{FF2B5EF4-FFF2-40B4-BE49-F238E27FC236}">
                <a16:creationId xmlns:a16="http://schemas.microsoft.com/office/drawing/2014/main" id="{D081A5BD-206E-BD4D-AAE3-B6EA838517B5}"/>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34033" r="21651" b="40240"/>
          <a:stretch/>
        </p:blipFill>
        <p:spPr>
          <a:xfrm>
            <a:off x="640455" y="4005064"/>
            <a:ext cx="7863090" cy="2302982"/>
          </a:xfrm>
          <a:prstGeom prst="rect">
            <a:avLst/>
          </a:prstGeom>
        </p:spPr>
      </p:pic>
      <p:sp>
        <p:nvSpPr>
          <p:cNvPr id="9" name="Rectangle 8">
            <a:extLst>
              <a:ext uri="{FF2B5EF4-FFF2-40B4-BE49-F238E27FC236}">
                <a16:creationId xmlns:a16="http://schemas.microsoft.com/office/drawing/2014/main" id="{7DF5FE91-7986-3D40-AF0B-D3341371BC00}"/>
              </a:ext>
            </a:extLst>
          </p:cNvPr>
          <p:cNvSpPr/>
          <p:nvPr/>
        </p:nvSpPr>
        <p:spPr>
          <a:xfrm>
            <a:off x="1831058" y="924807"/>
            <a:ext cx="5481885" cy="369332"/>
          </a:xfrm>
          <a:prstGeom prst="rect">
            <a:avLst/>
          </a:prstGeom>
        </p:spPr>
        <p:txBody>
          <a:bodyPr wrap="none">
            <a:spAutoFit/>
          </a:bodyPr>
          <a:lstStyle/>
          <a:p>
            <a:pPr algn="ctr"/>
            <a:r>
              <a:rPr lang="en-US" dirty="0">
                <a:solidFill>
                  <a:srgbClr val="FF0000"/>
                </a:solidFill>
              </a:rPr>
              <a:t>In-depth analysis of 107 read mappers (1988-2020)</a:t>
            </a:r>
          </a:p>
        </p:txBody>
      </p:sp>
      <p:pic>
        <p:nvPicPr>
          <p:cNvPr id="11" name="Picture 10">
            <a:extLst>
              <a:ext uri="{FF2B5EF4-FFF2-40B4-BE49-F238E27FC236}">
                <a16:creationId xmlns:a16="http://schemas.microsoft.com/office/drawing/2014/main" id="{72D46847-8A4F-DA49-90EB-F4B9ADAD6B22}"/>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24380" r="21651" b="69391"/>
          <a:stretch/>
        </p:blipFill>
        <p:spPr>
          <a:xfrm>
            <a:off x="640455" y="3501008"/>
            <a:ext cx="7863090" cy="557572"/>
          </a:xfrm>
          <a:prstGeom prst="rect">
            <a:avLst/>
          </a:prstGeom>
        </p:spPr>
      </p:pic>
    </p:spTree>
    <p:extLst>
      <p:ext uri="{BB962C8B-B14F-4D97-AF65-F5344CB8AC3E}">
        <p14:creationId xmlns:p14="http://schemas.microsoft.com/office/powerpoint/2010/main" val="14161207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BB459-BE1D-7148-A0FE-36A8E3341DD7}"/>
              </a:ext>
            </a:extLst>
          </p:cNvPr>
          <p:cNvSpPr>
            <a:spLocks noGrp="1"/>
          </p:cNvSpPr>
          <p:nvPr>
            <p:ph type="title"/>
          </p:nvPr>
        </p:nvSpPr>
        <p:spPr/>
        <p:txBody>
          <a:bodyPr/>
          <a:lstStyle/>
          <a:p>
            <a:r>
              <a:rPr lang="en-US" dirty="0"/>
              <a:t>Accelerating Read Mapping</a:t>
            </a:r>
          </a:p>
        </p:txBody>
      </p:sp>
      <p:sp>
        <p:nvSpPr>
          <p:cNvPr id="4" name="Slide Number Placeholder 3">
            <a:extLst>
              <a:ext uri="{FF2B5EF4-FFF2-40B4-BE49-F238E27FC236}">
                <a16:creationId xmlns:a16="http://schemas.microsoft.com/office/drawing/2014/main" id="{A4E70C8B-ACDB-1A4B-90D0-41F622E91E87}"/>
              </a:ext>
            </a:extLst>
          </p:cNvPr>
          <p:cNvSpPr>
            <a:spLocks noGrp="1"/>
          </p:cNvSpPr>
          <p:nvPr>
            <p:ph type="sldNum" sz="quarter" idx="11"/>
          </p:nvPr>
        </p:nvSpPr>
        <p:spPr/>
        <p:txBody>
          <a:bodyPr/>
          <a:lstStyle/>
          <a:p>
            <a:fld id="{323594FA-E141-4234-AE05-360401972BE7}" type="slidenum">
              <a:rPr lang="en-US" altLang="en-US" smtClean="0"/>
              <a:pPr/>
              <a:t>57</a:t>
            </a:fld>
            <a:endParaRPr lang="en-US" altLang="en-US" dirty="0"/>
          </a:p>
        </p:txBody>
      </p:sp>
      <p:pic>
        <p:nvPicPr>
          <p:cNvPr id="5" name="Google Shape;91;p18">
            <a:extLst>
              <a:ext uri="{FF2B5EF4-FFF2-40B4-BE49-F238E27FC236}">
                <a16:creationId xmlns:a16="http://schemas.microsoft.com/office/drawing/2014/main" id="{2F0ED930-E967-C643-B735-DD620E365483}"/>
              </a:ext>
            </a:extLst>
          </p:cNvPr>
          <p:cNvPicPr preferRelativeResize="0"/>
          <p:nvPr/>
        </p:nvPicPr>
        <p:blipFill rotWithShape="1">
          <a:blip r:embed="rId2">
            <a:alphaModFix/>
          </a:blip>
          <a:srcRect b="39717"/>
          <a:stretch/>
        </p:blipFill>
        <p:spPr>
          <a:xfrm>
            <a:off x="1115616" y="996810"/>
            <a:ext cx="6578183" cy="3072301"/>
          </a:xfrm>
          <a:prstGeom prst="rect">
            <a:avLst/>
          </a:prstGeom>
          <a:noFill/>
          <a:ln>
            <a:noFill/>
          </a:ln>
        </p:spPr>
      </p:pic>
      <p:sp>
        <p:nvSpPr>
          <p:cNvPr id="6" name="Google Shape;92;p18">
            <a:extLst>
              <a:ext uri="{FF2B5EF4-FFF2-40B4-BE49-F238E27FC236}">
                <a16:creationId xmlns:a16="http://schemas.microsoft.com/office/drawing/2014/main" id="{1157DE7D-230B-F34E-8F31-49F633DD6674}"/>
              </a:ext>
            </a:extLst>
          </p:cNvPr>
          <p:cNvSpPr txBox="1"/>
          <p:nvPr/>
        </p:nvSpPr>
        <p:spPr>
          <a:xfrm>
            <a:off x="1" y="5991170"/>
            <a:ext cx="9144000" cy="45393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a:sym typeface="Calibri"/>
              </a:rPr>
              <a:t>Alser+, “</a:t>
            </a:r>
            <a:r>
              <a:rPr lang="en" sz="1700" dirty="0">
                <a:sym typeface="Calibri"/>
                <a:hlinkClick r:id="rId3"/>
              </a:rPr>
              <a:t>Accelerating Genome Analysis: A Primer on an Ongoing Journey</a:t>
            </a:r>
            <a:r>
              <a:rPr lang="en" sz="1700" dirty="0">
                <a:sym typeface="Calibri"/>
              </a:rPr>
              <a:t>”, IEEE Micro, 2020.</a:t>
            </a:r>
            <a:endParaRPr sz="1700" dirty="0"/>
          </a:p>
        </p:txBody>
      </p:sp>
      <p:pic>
        <p:nvPicPr>
          <p:cNvPr id="7" name="Google Shape;91;p18">
            <a:extLst>
              <a:ext uri="{FF2B5EF4-FFF2-40B4-BE49-F238E27FC236}">
                <a16:creationId xmlns:a16="http://schemas.microsoft.com/office/drawing/2014/main" id="{DA9126D8-36C8-0247-8EA5-8A6129D7284B}"/>
              </a:ext>
            </a:extLst>
          </p:cNvPr>
          <p:cNvPicPr preferRelativeResize="0"/>
          <p:nvPr/>
        </p:nvPicPr>
        <p:blipFill rotWithShape="1">
          <a:blip r:embed="rId2">
            <a:alphaModFix/>
          </a:blip>
          <a:srcRect t="63297"/>
          <a:stretch/>
        </p:blipFill>
        <p:spPr>
          <a:xfrm>
            <a:off x="1115616" y="4221088"/>
            <a:ext cx="6578183" cy="1870574"/>
          </a:xfrm>
          <a:prstGeom prst="rect">
            <a:avLst/>
          </a:prstGeom>
          <a:noFill/>
          <a:ln>
            <a:noFill/>
          </a:ln>
        </p:spPr>
      </p:pic>
    </p:spTree>
    <p:extLst>
      <p:ext uri="{BB962C8B-B14F-4D97-AF65-F5344CB8AC3E}">
        <p14:creationId xmlns:p14="http://schemas.microsoft.com/office/powerpoint/2010/main" val="3501031454"/>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a:xfrm>
            <a:off x="228600" y="152400"/>
            <a:ext cx="9067800" cy="1066800"/>
          </a:xfrm>
        </p:spPr>
        <p:txBody>
          <a:bodyPr/>
          <a:lstStyle/>
          <a:p>
            <a:r>
              <a:rPr lang="en-US" dirty="0"/>
              <a:t>Detailed Analysis of Tackling the Bottleneck</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58</a:t>
            </a:fld>
            <a:endParaRPr lang="en-US" altLang="en-US"/>
          </a:p>
        </p:txBody>
      </p:sp>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200329"/>
          </a:xfrm>
          <a:prstGeom prst="rect">
            <a:avLst/>
          </a:prstGeom>
        </p:spPr>
        <p:txBody>
          <a:bodyPr wrap="square">
            <a:spAutoFit/>
          </a:bodyPr>
          <a:lstStyle/>
          <a:p>
            <a:r>
              <a:rPr lang="en-US" dirty="0"/>
              <a:t>Mohammed </a:t>
            </a:r>
            <a:r>
              <a:rPr lang="en-US" dirty="0" err="1"/>
              <a:t>Alser</a:t>
            </a:r>
            <a:r>
              <a:rPr lang="en-US" dirty="0"/>
              <a:t>, </a:t>
            </a:r>
            <a:r>
              <a:rPr lang="en-US" dirty="0" err="1"/>
              <a:t>Zülal</a:t>
            </a:r>
            <a:r>
              <a:rPr lang="en-US" dirty="0"/>
              <a:t> </a:t>
            </a:r>
            <a:r>
              <a:rPr lang="en-US" dirty="0" err="1"/>
              <a:t>Bingöl</a:t>
            </a:r>
            <a:r>
              <a:rPr lang="en-US" dirty="0"/>
              <a:t>, </a:t>
            </a:r>
            <a:r>
              <a:rPr lang="en-US" dirty="0" err="1"/>
              <a:t>Damla</a:t>
            </a:r>
            <a:r>
              <a:rPr lang="en-US" dirty="0"/>
              <a:t> </a:t>
            </a:r>
            <a:r>
              <a:rPr lang="en-US" dirty="0" err="1"/>
              <a:t>Senol</a:t>
            </a:r>
            <a:r>
              <a:rPr lang="en-US" dirty="0"/>
              <a:t> Cali, </a:t>
            </a:r>
            <a:r>
              <a:rPr lang="en-US" dirty="0" err="1"/>
              <a:t>Jeremie</a:t>
            </a:r>
            <a:r>
              <a:rPr lang="en-US" dirty="0"/>
              <a:t> Kim, </a:t>
            </a:r>
            <a:r>
              <a:rPr lang="en-US" dirty="0" err="1"/>
              <a:t>Saugata</a:t>
            </a:r>
            <a:r>
              <a:rPr lang="en-US" dirty="0"/>
              <a:t> </a:t>
            </a:r>
            <a:r>
              <a:rPr lang="en-US" dirty="0" err="1"/>
              <a:t>Ghose</a:t>
            </a:r>
            <a:r>
              <a:rPr lang="en-US" dirty="0"/>
              <a:t>, </a:t>
            </a:r>
          </a:p>
          <a:p>
            <a:r>
              <a:rPr lang="en-US" dirty="0"/>
              <a:t>Can </a:t>
            </a:r>
            <a:r>
              <a:rPr lang="en-US" dirty="0" err="1"/>
              <a:t>Alkan</a:t>
            </a:r>
            <a:r>
              <a:rPr lang="en-US" dirty="0"/>
              <a:t>, </a:t>
            </a:r>
            <a:r>
              <a:rPr lang="en-US" dirty="0" err="1"/>
              <a:t>Onur</a:t>
            </a:r>
            <a:r>
              <a:rPr lang="en-US" dirty="0"/>
              <a:t> </a:t>
            </a:r>
            <a:r>
              <a:rPr lang="en-US" dirty="0" err="1"/>
              <a:t>Mutlu</a:t>
            </a:r>
            <a:endParaRPr lang="en-US" dirty="0"/>
          </a:p>
          <a:p>
            <a:r>
              <a:rPr lang="en" dirty="0">
                <a:solidFill>
                  <a:srgbClr val="0000FF"/>
                </a:solidFill>
                <a:sym typeface="Calibri"/>
                <a:hlinkClick r:id="rId2">
                  <a:extLst>
                    <a:ext uri="{A12FA001-AC4F-418D-AE19-62706E023703}">
                      <ahyp:hlinkClr xmlns:ahyp="http://schemas.microsoft.com/office/drawing/2018/hyperlinkcolor" val="tx"/>
                    </a:ext>
                  </a:extLst>
                </a:hlinkClick>
              </a:rPr>
              <a:t>“Accelerating Genome Analysis: A Primer on an Ongoing Journey” </a:t>
            </a:r>
            <a:endParaRPr lang="en" dirty="0">
              <a:solidFill>
                <a:srgbClr val="0000FF"/>
              </a:solidFill>
              <a:sym typeface="Calibri"/>
            </a:endParaRPr>
          </a:p>
          <a:p>
            <a:r>
              <a:rPr lang="en-US" dirty="0"/>
              <a:t>IEEE Micro, August 2020.</a:t>
            </a:r>
          </a:p>
        </p:txBody>
      </p:sp>
      <p:pic>
        <p:nvPicPr>
          <p:cNvPr id="7" name="Picture 6">
            <a:extLst>
              <a:ext uri="{FF2B5EF4-FFF2-40B4-BE49-F238E27FC236}">
                <a16:creationId xmlns:a16="http://schemas.microsoft.com/office/drawing/2014/main" id="{51B19457-CD9D-4B41-A6FA-F26BB5FC31AF}"/>
              </a:ext>
            </a:extLst>
          </p:cNvPr>
          <p:cNvPicPr>
            <a:picLocks noChangeAspect="1"/>
          </p:cNvPicPr>
          <p:nvPr/>
        </p:nvPicPr>
        <p:blipFill rotWithShape="1">
          <a:blip r:embed="rId3">
            <a:extLst>
              <a:ext uri="{28A0092B-C50C-407E-A947-70E740481C1C}">
                <a14:useLocalDpi xmlns:a14="http://schemas.microsoft.com/office/drawing/2010/main" val="0"/>
              </a:ext>
            </a:extLst>
          </a:blip>
          <a:srcRect l="3161" t="12560" r="35038" b="41460"/>
          <a:stretch/>
        </p:blipFill>
        <p:spPr>
          <a:xfrm>
            <a:off x="741821" y="2478316"/>
            <a:ext cx="7660358" cy="3678734"/>
          </a:xfrm>
          <a:prstGeom prst="rect">
            <a:avLst/>
          </a:prstGeom>
        </p:spPr>
      </p:pic>
    </p:spTree>
    <p:extLst>
      <p:ext uri="{BB962C8B-B14F-4D97-AF65-F5344CB8AC3E}">
        <p14:creationId xmlns:p14="http://schemas.microsoft.com/office/powerpoint/2010/main" val="1425235513"/>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4AD78-64D2-9C47-B050-A2D2C6E7DA86}"/>
              </a:ext>
            </a:extLst>
          </p:cNvPr>
          <p:cNvSpPr>
            <a:spLocks noGrp="1"/>
          </p:cNvSpPr>
          <p:nvPr>
            <p:ph type="title"/>
          </p:nvPr>
        </p:nvSpPr>
        <p:spPr/>
        <p:txBody>
          <a:bodyPr/>
          <a:lstStyle/>
          <a:p>
            <a:r>
              <a:rPr lang="en-US"/>
              <a:t>More on Fast Genome Analysis …</a:t>
            </a:r>
          </a:p>
        </p:txBody>
      </p:sp>
      <p:sp>
        <p:nvSpPr>
          <p:cNvPr id="3" name="Content Placeholder 2">
            <a:extLst>
              <a:ext uri="{FF2B5EF4-FFF2-40B4-BE49-F238E27FC236}">
                <a16:creationId xmlns:a16="http://schemas.microsoft.com/office/drawing/2014/main" id="{51802AAD-62B5-594C-82AB-3F845A08141C}"/>
              </a:ext>
            </a:extLst>
          </p:cNvPr>
          <p:cNvSpPr>
            <a:spLocks noGrp="1"/>
          </p:cNvSpPr>
          <p:nvPr>
            <p:ph idx="1"/>
          </p:nvPr>
        </p:nvSpPr>
        <p:spPr>
          <a:xfrm>
            <a:off x="228600" y="908720"/>
            <a:ext cx="8610600" cy="5339680"/>
          </a:xfrm>
        </p:spPr>
        <p:txBody>
          <a:bodyPr/>
          <a:lstStyle/>
          <a:p>
            <a:r>
              <a:rPr lang="en-US" sz="1600"/>
              <a:t>Onur Mutlu,</a:t>
            </a:r>
            <a:br>
              <a:rPr lang="en-US" sz="1600"/>
            </a:br>
            <a:r>
              <a:rPr lang="en-US" sz="1600" b="1">
                <a:hlinkClick r:id="rId2"/>
              </a:rPr>
              <a:t>"Accelerating Genome Analysis: A Primer on an Ongoing Journey"</a:t>
            </a:r>
            <a:br>
              <a:rPr lang="en-US" sz="1600"/>
            </a:br>
            <a:r>
              <a:rPr lang="en-US" sz="1600" i="1"/>
              <a:t>Invited Lecture at </a:t>
            </a:r>
            <a:r>
              <a:rPr lang="en-US" sz="1600" i="1">
                <a:hlinkClick r:id="rId3"/>
              </a:rPr>
              <a:t>Technion</a:t>
            </a:r>
            <a:r>
              <a:rPr lang="en-US" sz="1600"/>
              <a:t>, Virtual, 26 January 2021.</a:t>
            </a:r>
            <a:br>
              <a:rPr lang="en-US" sz="1600"/>
            </a:br>
            <a:r>
              <a:rPr lang="en-US" sz="1600"/>
              <a:t>[</a:t>
            </a:r>
            <a:r>
              <a:rPr lang="en-US" sz="1600">
                <a:hlinkClick r:id="rId2"/>
              </a:rPr>
              <a:t>Slides (pptx)</a:t>
            </a:r>
            <a:r>
              <a:rPr lang="en-US" sz="1600"/>
              <a:t> </a:t>
            </a:r>
            <a:r>
              <a:rPr lang="en-US" sz="1600">
                <a:hlinkClick r:id="rId4"/>
              </a:rPr>
              <a:t>(pdf)</a:t>
            </a:r>
            <a:r>
              <a:rPr lang="en-US" sz="1600"/>
              <a:t>]</a:t>
            </a:r>
            <a:br>
              <a:rPr lang="en-US" sz="1600"/>
            </a:br>
            <a:r>
              <a:rPr lang="en-US" sz="1600"/>
              <a:t>[</a:t>
            </a:r>
            <a:r>
              <a:rPr lang="en-US" sz="1600">
                <a:hlinkClick r:id="rId5"/>
              </a:rPr>
              <a:t>Talk Video </a:t>
            </a:r>
            <a:r>
              <a:rPr lang="en-US" sz="1600"/>
              <a:t>(1 hour 37 minutes, including Q&amp;A)]</a:t>
            </a:r>
            <a:br>
              <a:rPr lang="en-US" sz="1600"/>
            </a:br>
            <a:r>
              <a:rPr lang="en-US" sz="1600"/>
              <a:t>[</a:t>
            </a:r>
            <a:r>
              <a:rPr lang="en-US" sz="1600">
                <a:hlinkClick r:id="rId6"/>
              </a:rPr>
              <a:t>Related Invited Paper (at IEEE Micro, 2020)</a:t>
            </a:r>
            <a:r>
              <a:rPr lang="en-US" sz="1600"/>
              <a:t>]</a:t>
            </a:r>
          </a:p>
          <a:p>
            <a:pPr marL="0" indent="0">
              <a:buNone/>
            </a:pPr>
            <a:endParaRPr lang="en-US" sz="1600"/>
          </a:p>
        </p:txBody>
      </p:sp>
      <p:sp>
        <p:nvSpPr>
          <p:cNvPr id="4" name="Slide Number Placeholder 3">
            <a:extLst>
              <a:ext uri="{FF2B5EF4-FFF2-40B4-BE49-F238E27FC236}">
                <a16:creationId xmlns:a16="http://schemas.microsoft.com/office/drawing/2014/main" id="{42A122B2-35CC-C64B-B5EA-4870A7303383}"/>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a:hlinkClick r:id="rId7"/>
            <a:extLst>
              <a:ext uri="{FF2B5EF4-FFF2-40B4-BE49-F238E27FC236}">
                <a16:creationId xmlns:a16="http://schemas.microsoft.com/office/drawing/2014/main" id="{63062A44-6117-B242-BB5D-88FC9FCE611C}"/>
              </a:ext>
            </a:extLst>
          </p:cNvPr>
          <p:cNvPicPr>
            <a:picLocks noChangeAspect="1"/>
          </p:cNvPicPr>
          <p:nvPr/>
        </p:nvPicPr>
        <p:blipFill>
          <a:blip r:embed="rId8"/>
          <a:stretch>
            <a:fillRect/>
          </a:stretch>
        </p:blipFill>
        <p:spPr>
          <a:xfrm>
            <a:off x="1691680" y="2569425"/>
            <a:ext cx="6012160" cy="4144395"/>
          </a:xfrm>
          <a:prstGeom prst="rect">
            <a:avLst/>
          </a:prstGeom>
        </p:spPr>
      </p:pic>
    </p:spTree>
    <p:extLst>
      <p:ext uri="{BB962C8B-B14F-4D97-AF65-F5344CB8AC3E}">
        <p14:creationId xmlns:p14="http://schemas.microsoft.com/office/powerpoint/2010/main" val="77120815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0" y="1124744"/>
            <a:ext cx="9144000" cy="5001491"/>
          </a:xfrm>
        </p:spPr>
        <p:txBody>
          <a:bodyPr anchor="ctr" anchorCtr="0">
            <a:normAutofit/>
          </a:bodyPr>
          <a:lstStyle/>
          <a:p>
            <a:pPr marL="0" indent="0" algn="ctr">
              <a:lnSpc>
                <a:spcPct val="120000"/>
              </a:lnSpc>
              <a:spcBef>
                <a:spcPts val="0"/>
              </a:spcBef>
              <a:spcAft>
                <a:spcPts val="0"/>
              </a:spcAft>
              <a:buNone/>
            </a:pPr>
            <a:r>
              <a:rPr lang="en-US" sz="4800" dirty="0"/>
              <a:t>We need </a:t>
            </a:r>
            <a:r>
              <a:rPr lang="en-US" sz="4800" dirty="0">
                <a:solidFill>
                  <a:srgbClr val="0000FF"/>
                </a:solidFill>
              </a:rPr>
              <a:t>intelligent algorithms </a:t>
            </a:r>
            <a:r>
              <a:rPr lang="en-US" sz="4800" dirty="0"/>
              <a:t>and </a:t>
            </a:r>
            <a:r>
              <a:rPr lang="en-US" sz="4800" dirty="0">
                <a:solidFill>
                  <a:srgbClr val="0000FF"/>
                </a:solidFill>
              </a:rPr>
              <a:t>intelligent architectures</a:t>
            </a:r>
            <a:r>
              <a:rPr lang="en-US" sz="4800" dirty="0"/>
              <a:t> </a:t>
            </a:r>
          </a:p>
          <a:p>
            <a:pPr marL="179388" indent="0" algn="ctr">
              <a:lnSpc>
                <a:spcPct val="120000"/>
              </a:lnSpc>
              <a:spcBef>
                <a:spcPts val="0"/>
              </a:spcBef>
              <a:spcAft>
                <a:spcPts val="0"/>
              </a:spcAft>
              <a:buNone/>
            </a:pPr>
            <a:r>
              <a:rPr lang="en-US" sz="4800" dirty="0"/>
              <a:t>that </a:t>
            </a:r>
            <a:r>
              <a:rPr lang="en-US" sz="4800" dirty="0">
                <a:solidFill>
                  <a:srgbClr val="FF0000"/>
                </a:solidFill>
              </a:rPr>
              <a:t>handle data well</a:t>
            </a:r>
          </a:p>
        </p:txBody>
      </p:sp>
      <p:sp>
        <p:nvSpPr>
          <p:cNvPr id="6" name="Slide Number Placeholder 3">
            <a:extLst>
              <a:ext uri="{FF2B5EF4-FFF2-40B4-BE49-F238E27FC236}">
                <a16:creationId xmlns:a16="http://schemas.microsoft.com/office/drawing/2014/main" id="{0704270D-059B-4A4C-B2FA-6930CFF565AC}"/>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6</a:t>
            </a:fld>
            <a:endParaRPr lang="en-US" altLang="en-US"/>
          </a:p>
        </p:txBody>
      </p:sp>
    </p:spTree>
    <p:extLst>
      <p:ext uri="{BB962C8B-B14F-4D97-AF65-F5344CB8AC3E}">
        <p14:creationId xmlns:p14="http://schemas.microsoft.com/office/powerpoint/2010/main" val="3283922502"/>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B203290-7905-C345-BB61-BD1C7D7E31DB}"/>
              </a:ext>
            </a:extLst>
          </p:cNvPr>
          <p:cNvSpPr>
            <a:spLocks noGrp="1"/>
          </p:cNvSpPr>
          <p:nvPr>
            <p:ph type="title"/>
          </p:nvPr>
        </p:nvSpPr>
        <p:spPr/>
        <p:txBody>
          <a:bodyPr/>
          <a:lstStyle/>
          <a:p>
            <a:r>
              <a:rPr lang="en-US"/>
              <a:t>More on Intelligent Genome Analysis …</a:t>
            </a:r>
          </a:p>
        </p:txBody>
      </p:sp>
      <p:sp>
        <p:nvSpPr>
          <p:cNvPr id="3" name="Slide Number Placeholder 2">
            <a:extLst>
              <a:ext uri="{FF2B5EF4-FFF2-40B4-BE49-F238E27FC236}">
                <a16:creationId xmlns:a16="http://schemas.microsoft.com/office/drawing/2014/main" id="{FA98F4C2-E230-634A-9228-6DE5923E1D6D}"/>
              </a:ext>
            </a:extLst>
          </p:cNvPr>
          <p:cNvSpPr>
            <a:spLocks noGrp="1"/>
          </p:cNvSpPr>
          <p:nvPr>
            <p:ph type="sldNum" sz="quarter" idx="11"/>
          </p:nvPr>
        </p:nvSpPr>
        <p:spPr/>
        <p:txBody>
          <a:bodyPr/>
          <a:lstStyle/>
          <a:p>
            <a:fld id="{018A7077-2B78-4FB5-8F56-24239751AEF0}" type="slidenum">
              <a:rPr lang="en-US" altLang="en-US" smtClean="0"/>
              <a:pPr/>
              <a:t>60</a:t>
            </a:fld>
            <a:endParaRPr lang="en-US" altLang="en-US"/>
          </a:p>
        </p:txBody>
      </p:sp>
      <p:pic>
        <p:nvPicPr>
          <p:cNvPr id="5" name="Picture 4">
            <a:extLst>
              <a:ext uri="{FF2B5EF4-FFF2-40B4-BE49-F238E27FC236}">
                <a16:creationId xmlns:a16="http://schemas.microsoft.com/office/drawing/2014/main" id="{2ECD8307-AEA8-7448-866F-CFD5B4797B8A}"/>
              </a:ext>
            </a:extLst>
          </p:cNvPr>
          <p:cNvPicPr>
            <a:picLocks noChangeAspect="1"/>
          </p:cNvPicPr>
          <p:nvPr/>
        </p:nvPicPr>
        <p:blipFill rotWithShape="1">
          <a:blip r:embed="rId2">
            <a:extLst>
              <a:ext uri="{28A0092B-C50C-407E-A947-70E740481C1C}">
                <a14:useLocalDpi xmlns:a14="http://schemas.microsoft.com/office/drawing/2010/main" val="0"/>
              </a:ext>
            </a:extLst>
          </a:blip>
          <a:srcRect t="4114"/>
          <a:stretch/>
        </p:blipFill>
        <p:spPr>
          <a:xfrm>
            <a:off x="151410" y="1219200"/>
            <a:ext cx="6401790" cy="3897803"/>
          </a:xfrm>
          <a:prstGeom prst="rect">
            <a:avLst/>
          </a:prstGeom>
        </p:spPr>
      </p:pic>
      <p:sp>
        <p:nvSpPr>
          <p:cNvPr id="6" name="Rectangle 5">
            <a:extLst>
              <a:ext uri="{FF2B5EF4-FFF2-40B4-BE49-F238E27FC236}">
                <a16:creationId xmlns:a16="http://schemas.microsoft.com/office/drawing/2014/main" id="{A04C390D-608C-ED4D-9698-EDAEA93391D5}"/>
              </a:ext>
            </a:extLst>
          </p:cNvPr>
          <p:cNvSpPr/>
          <p:nvPr/>
        </p:nvSpPr>
        <p:spPr>
          <a:xfrm>
            <a:off x="3427653" y="5874306"/>
            <a:ext cx="6400800" cy="369332"/>
          </a:xfrm>
          <a:prstGeom prst="rect">
            <a:avLst/>
          </a:prstGeom>
        </p:spPr>
        <p:txBody>
          <a:bodyPr wrap="square">
            <a:spAutoFit/>
          </a:bodyPr>
          <a:lstStyle/>
          <a:p>
            <a:r>
              <a:rPr lang="en-US">
                <a:solidFill>
                  <a:srgbClr val="FF0000"/>
                </a:solidFill>
                <a:hlinkClick r:id="rId3">
                  <a:extLst>
                    <a:ext uri="{A12FA001-AC4F-418D-AE19-62706E023703}">
                      <ahyp:hlinkClr xmlns:ahyp="http://schemas.microsoft.com/office/drawing/2018/hyperlinkcolor" val="tx"/>
                    </a:ext>
                  </a:extLst>
                </a:hlinkClick>
              </a:rPr>
              <a:t>https://www.youtube.com/watch?v=ygmQpdDTL7o</a:t>
            </a:r>
            <a:r>
              <a:rPr lang="en-US">
                <a:solidFill>
                  <a:srgbClr val="FF0000"/>
                </a:solidFill>
              </a:rPr>
              <a:t> </a:t>
            </a:r>
            <a:endParaRPr lang="en-US"/>
          </a:p>
        </p:txBody>
      </p:sp>
      <p:pic>
        <p:nvPicPr>
          <p:cNvPr id="8" name="Picture 7">
            <a:extLst>
              <a:ext uri="{FF2B5EF4-FFF2-40B4-BE49-F238E27FC236}">
                <a16:creationId xmlns:a16="http://schemas.microsoft.com/office/drawing/2014/main" id="{5D8A6258-4CA8-0A40-8F97-3DCC3FA139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8053" y="3548417"/>
            <a:ext cx="2243336" cy="2228178"/>
          </a:xfrm>
          <a:prstGeom prst="rect">
            <a:avLst/>
          </a:prstGeom>
        </p:spPr>
      </p:pic>
    </p:spTree>
    <p:extLst>
      <p:ext uri="{BB962C8B-B14F-4D97-AF65-F5344CB8AC3E}">
        <p14:creationId xmlns:p14="http://schemas.microsoft.com/office/powerpoint/2010/main" val="2677226521"/>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0937A-8480-B748-AF02-B14403ACF79C}"/>
              </a:ext>
            </a:extLst>
          </p:cNvPr>
          <p:cNvSpPr>
            <a:spLocks noGrp="1"/>
          </p:cNvSpPr>
          <p:nvPr>
            <p:ph type="title"/>
          </p:nvPr>
        </p:nvSpPr>
        <p:spPr/>
        <p:txBody>
          <a:bodyPr/>
          <a:lstStyle/>
          <a:p>
            <a:r>
              <a:rPr lang="en-US"/>
              <a:t>Detailed Lectures on Genome Analysis</a:t>
            </a:r>
          </a:p>
        </p:txBody>
      </p:sp>
      <p:sp>
        <p:nvSpPr>
          <p:cNvPr id="3" name="Content Placeholder 2">
            <a:extLst>
              <a:ext uri="{FF2B5EF4-FFF2-40B4-BE49-F238E27FC236}">
                <a16:creationId xmlns:a16="http://schemas.microsoft.com/office/drawing/2014/main" id="{0478BD05-2E95-984E-8F35-2CBFD3B723B3}"/>
              </a:ext>
            </a:extLst>
          </p:cNvPr>
          <p:cNvSpPr>
            <a:spLocks noGrp="1"/>
          </p:cNvSpPr>
          <p:nvPr>
            <p:ph idx="1"/>
          </p:nvPr>
        </p:nvSpPr>
        <p:spPr>
          <a:xfrm>
            <a:off x="228600" y="884955"/>
            <a:ext cx="8851900" cy="5211762"/>
          </a:xfrm>
        </p:spPr>
        <p:txBody>
          <a:bodyPr/>
          <a:lstStyle/>
          <a:p>
            <a:r>
              <a:rPr lang="en-US" sz="2000">
                <a:solidFill>
                  <a:srgbClr val="FF0000"/>
                </a:solidFill>
              </a:rPr>
              <a:t>Computer Architecture, Fall 2020, Lecture 3a</a:t>
            </a:r>
          </a:p>
          <a:p>
            <a:pPr lvl="1"/>
            <a:r>
              <a:rPr lang="en-US" sz="1800" b="1"/>
              <a:t>Introduction to Genome Sequence Analysis </a:t>
            </a:r>
            <a:r>
              <a:rPr lang="en-US" sz="1800"/>
              <a:t>(ETH Zürich, Fall 2020)</a:t>
            </a:r>
          </a:p>
          <a:p>
            <a:pPr lvl="1"/>
            <a:r>
              <a:rPr lang="en-US" sz="1700">
                <a:solidFill>
                  <a:srgbClr val="0000FF"/>
                </a:solidFill>
                <a:hlinkClick r:id="rId2">
                  <a:extLst>
                    <a:ext uri="{A12FA001-AC4F-418D-AE19-62706E023703}">
                      <ahyp:hlinkClr xmlns:ahyp="http://schemas.microsoft.com/office/drawing/2018/hyperlinkcolor" val="tx"/>
                    </a:ext>
                  </a:extLst>
                </a:hlinkClick>
              </a:rPr>
              <a:t>https://www.youtube.com/watch?v=CrRb32v7SJc&amp;list=PL5Q2soXY2Zi9xidyIgBxUz7xRPS-wisBN&amp;index=5</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8</a:t>
            </a:r>
          </a:p>
          <a:p>
            <a:pPr lvl="1"/>
            <a:r>
              <a:rPr lang="en-US" sz="1800" b="1"/>
              <a:t>Intelligent Genome Analysis </a:t>
            </a:r>
            <a:r>
              <a:rPr lang="en-US" sz="1800"/>
              <a:t>(ETH Zürich, Fall 2020)</a:t>
            </a:r>
          </a:p>
          <a:p>
            <a:pPr lvl="1"/>
            <a:r>
              <a:rPr lang="en-US" sz="1700">
                <a:solidFill>
                  <a:srgbClr val="0000FF"/>
                </a:solidFill>
                <a:hlinkClick r:id="rId3">
                  <a:extLst>
                    <a:ext uri="{A12FA001-AC4F-418D-AE19-62706E023703}">
                      <ahyp:hlinkClr xmlns:ahyp="http://schemas.microsoft.com/office/drawing/2018/hyperlinkcolor" val="tx"/>
                    </a:ext>
                  </a:extLst>
                </a:hlinkClick>
              </a:rPr>
              <a:t>https://www.youtube.com/watch?v=ygmQpdDTL7o&amp;list=PL5Q2soXY2Zi9xidyIgBxUz7xRPS-wisBN&amp;index=14</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9a</a:t>
            </a:r>
          </a:p>
          <a:p>
            <a:pPr lvl="1"/>
            <a:r>
              <a:rPr lang="en-US" sz="1800" b="1" err="1"/>
              <a:t>GenASM</a:t>
            </a:r>
            <a:r>
              <a:rPr lang="en-US" sz="1800" b="1"/>
              <a:t>: Approx. String Matching Accelerator </a:t>
            </a:r>
            <a:r>
              <a:rPr lang="en-US" sz="1800"/>
              <a:t>(ETH Zürich, Fall 2020)</a:t>
            </a:r>
          </a:p>
          <a:p>
            <a:pPr lvl="1"/>
            <a:r>
              <a:rPr lang="en-US" sz="1700">
                <a:solidFill>
                  <a:srgbClr val="0000FF"/>
                </a:solidFill>
                <a:hlinkClick r:id="rId4">
                  <a:extLst>
                    <a:ext uri="{A12FA001-AC4F-418D-AE19-62706E023703}">
                      <ahyp:hlinkClr xmlns:ahyp="http://schemas.microsoft.com/office/drawing/2018/hyperlinkcolor" val="tx"/>
                    </a:ext>
                  </a:extLst>
                </a:hlinkClick>
              </a:rPr>
              <a:t>https://www.youtube.com/watch?v=XoLpzmN-Pas&amp;list=PL5Q2soXY2Zi9xidyIgBxUz7xRPS-wisBN&amp;index=15 </a:t>
            </a:r>
          </a:p>
          <a:p>
            <a:pPr lvl="1"/>
            <a:endParaRPr lang="en-US" sz="600">
              <a:solidFill>
                <a:srgbClr val="0000FF"/>
              </a:solidFill>
              <a:hlinkClick r:id="rId4">
                <a:extLst>
                  <a:ext uri="{A12FA001-AC4F-418D-AE19-62706E023703}">
                    <ahyp:hlinkClr xmlns:ahyp="http://schemas.microsoft.com/office/drawing/2018/hyperlinkcolor" val="tx"/>
                  </a:ext>
                </a:extLst>
              </a:hlinkClick>
            </a:endParaRPr>
          </a:p>
          <a:p>
            <a:r>
              <a:rPr lang="en-US" sz="2000">
                <a:solidFill>
                  <a:srgbClr val="FF0000"/>
                </a:solidFill>
              </a:rPr>
              <a:t>Accelerating Genomics Project Course, Fall 2020, Lecture 1</a:t>
            </a:r>
          </a:p>
          <a:p>
            <a:pPr lvl="1"/>
            <a:r>
              <a:rPr lang="en-US" sz="2000" b="1"/>
              <a:t>Accelerating Genomics </a:t>
            </a:r>
            <a:r>
              <a:rPr lang="en-US" sz="2000"/>
              <a:t>(ETH Zürich, Fall 2020)</a:t>
            </a:r>
          </a:p>
          <a:p>
            <a:pPr lvl="1"/>
            <a:r>
              <a:rPr lang="en-US" sz="1700">
                <a:solidFill>
                  <a:srgbClr val="0000FF"/>
                </a:solidFill>
                <a:hlinkClick r:id="rId5">
                  <a:extLst>
                    <a:ext uri="{A12FA001-AC4F-418D-AE19-62706E023703}">
                      <ahyp:hlinkClr xmlns:ahyp="http://schemas.microsoft.com/office/drawing/2018/hyperlinkcolor" val="tx"/>
                    </a:ext>
                  </a:extLst>
                </a:hlinkClick>
              </a:rPr>
              <a:t>https://www.youtube.com/watch?v=rgjl8ZyLsAg&amp;list=PL5Q2soXY2Zi9E2bBVAgCqLgwiDRQDTyId</a:t>
            </a:r>
            <a:r>
              <a:rPr lang="en-US" sz="1700">
                <a:solidFill>
                  <a:srgbClr val="0000FF"/>
                </a:solidFill>
              </a:rPr>
              <a:t> </a:t>
            </a:r>
            <a:endParaRPr lang="en-US" sz="2000">
              <a:solidFill>
                <a:srgbClr val="0000FF"/>
              </a:solidFill>
            </a:endParaRPr>
          </a:p>
          <a:p>
            <a:pPr lvl="1"/>
            <a:endParaRPr lang="en-US" sz="2000"/>
          </a:p>
        </p:txBody>
      </p:sp>
      <p:sp>
        <p:nvSpPr>
          <p:cNvPr id="4" name="Slide Number Placeholder 3">
            <a:extLst>
              <a:ext uri="{FF2B5EF4-FFF2-40B4-BE49-F238E27FC236}">
                <a16:creationId xmlns:a16="http://schemas.microsoft.com/office/drawing/2014/main" id="{0CDD3B14-C38A-CD43-A830-5A9D1992803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B9FA4FBF-90BC-A44A-80A5-E27853501F68}"/>
              </a:ext>
            </a:extLst>
          </p:cNvPr>
          <p:cNvSpPr txBox="1"/>
          <p:nvPr/>
        </p:nvSpPr>
        <p:spPr>
          <a:xfrm>
            <a:off x="1979712" y="6461778"/>
            <a:ext cx="56781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hlinkClick r:id="rId6">
                  <a:extLst>
                    <a:ext uri="{A12FA001-AC4F-418D-AE19-62706E023703}">
                      <ahyp:hlinkClr xmlns:ahyp="http://schemas.microsoft.com/office/drawing/2018/hyperlinkcolor" val="tx"/>
                    </a:ext>
                  </a:extLst>
                </a:hlinkClick>
              </a:rPr>
              <a:t>https://www.youtube.com/onurmutlulectures</a:t>
            </a:r>
            <a:r>
              <a:rPr kumimoji="0" lang="en-US" sz="1800" b="1"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Tree>
    <p:extLst>
      <p:ext uri="{BB962C8B-B14F-4D97-AF65-F5344CB8AC3E}">
        <p14:creationId xmlns:p14="http://schemas.microsoft.com/office/powerpoint/2010/main" val="1102976719"/>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EC1FF-0F33-2240-A42B-31BC6EB2E8F2}"/>
              </a:ext>
            </a:extLst>
          </p:cNvPr>
          <p:cNvSpPr>
            <a:spLocks noGrp="1"/>
          </p:cNvSpPr>
          <p:nvPr>
            <p:ph type="title"/>
          </p:nvPr>
        </p:nvSpPr>
        <p:spPr/>
        <p:txBody>
          <a:bodyPr/>
          <a:lstStyle/>
          <a:p>
            <a:r>
              <a:rPr lang="en-US"/>
              <a:t>Prior Research on Genome Analysis (1/2)</a:t>
            </a:r>
          </a:p>
        </p:txBody>
      </p:sp>
      <p:sp>
        <p:nvSpPr>
          <p:cNvPr id="4" name="Slide Number Placeholder 3">
            <a:extLst>
              <a:ext uri="{FF2B5EF4-FFF2-40B4-BE49-F238E27FC236}">
                <a16:creationId xmlns:a16="http://schemas.microsoft.com/office/drawing/2014/main" id="{95DBA2A2-4B03-7C40-A63D-FCD3AC14A6E2}"/>
              </a:ext>
            </a:extLst>
          </p:cNvPr>
          <p:cNvSpPr>
            <a:spLocks noGrp="1"/>
          </p:cNvSpPr>
          <p:nvPr>
            <p:ph type="sldNum" sz="quarter" idx="11"/>
          </p:nvPr>
        </p:nvSpPr>
        <p:spPr/>
        <p:txBody>
          <a:bodyPr/>
          <a:lstStyle/>
          <a:p>
            <a:fld id="{323594FA-E141-4234-AE05-360401972BE7}" type="slidenum">
              <a:rPr lang="en-US" altLang="en-US" smtClean="0"/>
              <a:pPr/>
              <a:t>62</a:t>
            </a:fld>
            <a:endParaRPr lang="en-US" altLang="en-US"/>
          </a:p>
        </p:txBody>
      </p:sp>
      <p:sp>
        <p:nvSpPr>
          <p:cNvPr id="5" name="Content Placeholder 4">
            <a:extLst>
              <a:ext uri="{FF2B5EF4-FFF2-40B4-BE49-F238E27FC236}">
                <a16:creationId xmlns:a16="http://schemas.microsoft.com/office/drawing/2014/main" id="{D1FC29E2-5557-CB4D-A58E-E7E0E447AD5A}"/>
              </a:ext>
            </a:extLst>
          </p:cNvPr>
          <p:cNvSpPr>
            <a:spLocks noGrp="1"/>
          </p:cNvSpPr>
          <p:nvPr>
            <p:ph idx="4294967295"/>
          </p:nvPr>
        </p:nvSpPr>
        <p:spPr>
          <a:xfrm>
            <a:off x="228600" y="908050"/>
            <a:ext cx="8915400" cy="5201424"/>
          </a:xfrm>
          <a:prstGeom prst="rect">
            <a:avLst/>
          </a:prstGeom>
        </p:spPr>
        <p:txBody>
          <a:bodyPr wrap="square">
            <a:spAutoFit/>
          </a:bodyPr>
          <a:lstStyle/>
          <a:p>
            <a:r>
              <a:rPr lang="en-US" sz="2000" dirty="0" err="1">
                <a:solidFill>
                  <a:srgbClr val="222222"/>
                </a:solidFill>
              </a:rPr>
              <a:t>Alser</a:t>
            </a:r>
            <a:r>
              <a:rPr lang="en-US" sz="2000" dirty="0">
                <a:solidFill>
                  <a:srgbClr val="222222"/>
                </a:solidFill>
              </a:rPr>
              <a:t> + </a:t>
            </a:r>
            <a:r>
              <a:rPr lang="en-US" sz="2000" dirty="0">
                <a:solidFill>
                  <a:srgbClr val="222222"/>
                </a:solidFill>
                <a:hlinkClick r:id="rId2"/>
              </a:rPr>
              <a:t>"SneakySnake: A Fast and Accurate Universal Genome Pre-Alignment Filter for CPUs, GPUs, and FPGAs."</a:t>
            </a:r>
            <a:r>
              <a:rPr lang="en-US" sz="2000" dirty="0">
                <a:solidFill>
                  <a:srgbClr val="222222"/>
                </a:solidFill>
              </a:rPr>
              <a:t>, </a:t>
            </a:r>
            <a:r>
              <a:rPr lang="en-US" sz="2000" i="1" dirty="0">
                <a:solidFill>
                  <a:srgbClr val="222222"/>
                </a:solidFill>
              </a:rPr>
              <a:t>Bioinformatics, </a:t>
            </a:r>
            <a:r>
              <a:rPr lang="en-US" sz="2000" dirty="0">
                <a:solidFill>
                  <a:srgbClr val="222222"/>
                </a:solidFill>
              </a:rPr>
              <a:t>2020.</a:t>
            </a:r>
          </a:p>
          <a:p>
            <a:endParaRPr lang="en-US" sz="2000" dirty="0">
              <a:solidFill>
                <a:srgbClr val="222222"/>
              </a:solidFill>
            </a:endParaRPr>
          </a:p>
          <a:p>
            <a:r>
              <a:rPr lang="en-US" sz="2000" dirty="0" err="1"/>
              <a:t>Senol</a:t>
            </a:r>
            <a:r>
              <a:rPr lang="en-US" sz="2000" dirty="0"/>
              <a:t> Cali+, "</a:t>
            </a:r>
            <a:r>
              <a:rPr lang="en-US" sz="2000" dirty="0">
                <a:hlinkClick r:id="rId3"/>
              </a:rPr>
              <a:t>GenASM: A High-Performance, Low-Power Approximate String Matching Acceleration Framework for Genome Sequence Analysis</a:t>
            </a:r>
            <a:r>
              <a:rPr lang="en-US" sz="2000" dirty="0"/>
              <a:t>", </a:t>
            </a:r>
            <a:r>
              <a:rPr lang="en-US" sz="2000" i="1" dirty="0"/>
              <a:t>MICRO</a:t>
            </a:r>
            <a:r>
              <a:rPr lang="en-US" sz="2000" dirty="0"/>
              <a:t> 2020.</a:t>
            </a:r>
          </a:p>
          <a:p>
            <a:endParaRPr lang="en-US" sz="2000" dirty="0">
              <a:solidFill>
                <a:srgbClr val="222222"/>
              </a:solidFill>
            </a:endParaRPr>
          </a:p>
          <a:p>
            <a:r>
              <a:rPr lang="en-US" sz="2000" dirty="0" err="1"/>
              <a:t>Alser</a:t>
            </a:r>
            <a:r>
              <a:rPr lang="en-US" sz="2000" dirty="0"/>
              <a:t>+, "</a:t>
            </a:r>
            <a:r>
              <a:rPr lang="en-US" sz="2000" dirty="0">
                <a:hlinkClick r:id="rId4"/>
              </a:rPr>
              <a:t>Technology dictates algorithms: Recent developments in read alignment</a:t>
            </a:r>
            <a:r>
              <a:rPr lang="en-US" sz="2000" dirty="0"/>
              <a:t>", </a:t>
            </a:r>
            <a:r>
              <a:rPr lang="en-US" sz="2000" i="1" dirty="0" err="1"/>
              <a:t>arXiv</a:t>
            </a:r>
            <a:r>
              <a:rPr lang="en-US" sz="2000" dirty="0"/>
              <a:t>, 2020.</a:t>
            </a:r>
          </a:p>
          <a:p>
            <a:endParaRPr lang="en-US" sz="2000" dirty="0"/>
          </a:p>
          <a:p>
            <a:r>
              <a:rPr lang="en-US" sz="2000" dirty="0"/>
              <a:t>Kim+, "</a:t>
            </a:r>
            <a:r>
              <a:rPr lang="en-US" sz="2000" dirty="0">
                <a:hlinkClick r:id="rId5"/>
              </a:rPr>
              <a:t>AirLift: A Fast and Comprehensive Technique for Translating Alignments between Reference Genomes</a:t>
            </a:r>
            <a:r>
              <a:rPr lang="en-US" sz="2000" dirty="0"/>
              <a:t>", </a:t>
            </a:r>
            <a:r>
              <a:rPr lang="en-US" sz="2000" i="1" dirty="0" err="1"/>
              <a:t>arXiv</a:t>
            </a:r>
            <a:r>
              <a:rPr lang="en-US" sz="2000" dirty="0"/>
              <a:t>, 2020</a:t>
            </a:r>
          </a:p>
          <a:p>
            <a:endParaRPr lang="en-US" sz="2000" dirty="0"/>
          </a:p>
          <a:p>
            <a:r>
              <a:rPr lang="en-US" sz="2000" dirty="0" err="1">
                <a:sym typeface="Calibri"/>
              </a:rPr>
              <a:t>Alser</a:t>
            </a:r>
            <a:r>
              <a:rPr lang="en-US" sz="2000" dirty="0">
                <a:sym typeface="Calibri"/>
              </a:rPr>
              <a:t>+, “</a:t>
            </a:r>
            <a:r>
              <a:rPr lang="en-US" sz="2000" dirty="0">
                <a:sym typeface="Calibri"/>
                <a:hlinkClick r:id="rId6"/>
              </a:rPr>
              <a:t>Accelerating Genome Analysis: A Primer on an Ongoing Journey</a:t>
            </a:r>
            <a:r>
              <a:rPr lang="en-US" sz="2000" dirty="0">
                <a:sym typeface="Calibri"/>
              </a:rPr>
              <a:t>”, </a:t>
            </a:r>
            <a:r>
              <a:rPr lang="en-US" sz="2000" i="1" dirty="0">
                <a:sym typeface="Calibri"/>
              </a:rPr>
              <a:t>IEEE Micro</a:t>
            </a:r>
            <a:r>
              <a:rPr lang="en-US" sz="2000" dirty="0">
                <a:sym typeface="Calibri"/>
              </a:rPr>
              <a:t>, 2020.</a:t>
            </a:r>
          </a:p>
        </p:txBody>
      </p:sp>
    </p:spTree>
    <p:extLst>
      <p:ext uri="{BB962C8B-B14F-4D97-AF65-F5344CB8AC3E}">
        <p14:creationId xmlns:p14="http://schemas.microsoft.com/office/powerpoint/2010/main" val="202691999"/>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1C8B76-249D-534C-B774-30F572DF89A8}"/>
              </a:ext>
            </a:extLst>
          </p:cNvPr>
          <p:cNvSpPr>
            <a:spLocks noGrp="1"/>
          </p:cNvSpPr>
          <p:nvPr>
            <p:ph type="title"/>
          </p:nvPr>
        </p:nvSpPr>
        <p:spPr/>
        <p:txBody>
          <a:bodyPr/>
          <a:lstStyle/>
          <a:p>
            <a:r>
              <a:rPr lang="en-US"/>
              <a:t>Prior Research on Genome Analysis (2/2)</a:t>
            </a:r>
          </a:p>
        </p:txBody>
      </p:sp>
      <p:sp>
        <p:nvSpPr>
          <p:cNvPr id="4" name="Slide Number Placeholder 3">
            <a:extLst>
              <a:ext uri="{FF2B5EF4-FFF2-40B4-BE49-F238E27FC236}">
                <a16:creationId xmlns:a16="http://schemas.microsoft.com/office/drawing/2014/main" id="{38282D96-B23D-414E-B54C-A4CA341069E5}"/>
              </a:ext>
            </a:extLst>
          </p:cNvPr>
          <p:cNvSpPr>
            <a:spLocks noGrp="1"/>
          </p:cNvSpPr>
          <p:nvPr>
            <p:ph type="sldNum" sz="quarter" idx="11"/>
          </p:nvPr>
        </p:nvSpPr>
        <p:spPr/>
        <p:txBody>
          <a:bodyPr/>
          <a:lstStyle/>
          <a:p>
            <a:fld id="{323594FA-E141-4234-AE05-360401972BE7}" type="slidenum">
              <a:rPr lang="en-US" altLang="en-US" smtClean="0"/>
              <a:pPr/>
              <a:t>63</a:t>
            </a:fld>
            <a:endParaRPr lang="en-US" altLang="en-US"/>
          </a:p>
        </p:txBody>
      </p:sp>
      <p:sp>
        <p:nvSpPr>
          <p:cNvPr id="3" name="Content Placeholder 2">
            <a:extLst>
              <a:ext uri="{FF2B5EF4-FFF2-40B4-BE49-F238E27FC236}">
                <a16:creationId xmlns:a16="http://schemas.microsoft.com/office/drawing/2014/main" id="{8DA1F28F-7926-4E47-8BB4-502D6FA9E8FF}"/>
              </a:ext>
            </a:extLst>
          </p:cNvPr>
          <p:cNvSpPr>
            <a:spLocks noGrp="1"/>
          </p:cNvSpPr>
          <p:nvPr>
            <p:ph idx="4294967295"/>
          </p:nvPr>
        </p:nvSpPr>
        <p:spPr>
          <a:xfrm>
            <a:off x="266700" y="1052513"/>
            <a:ext cx="8610600" cy="4876800"/>
          </a:xfrm>
        </p:spPr>
        <p:txBody>
          <a:bodyPr/>
          <a:lstStyle/>
          <a:p>
            <a:r>
              <a:rPr lang="en-US" sz="2000" err="1">
                <a:solidFill>
                  <a:srgbClr val="000000"/>
                </a:solidFill>
              </a:rPr>
              <a:t>Firtina</a:t>
            </a:r>
            <a:r>
              <a:rPr lang="en-US" sz="2000">
                <a:solidFill>
                  <a:srgbClr val="000000"/>
                </a:solidFill>
              </a:rPr>
              <a:t>+, “</a:t>
            </a:r>
            <a:r>
              <a:rPr lang="en-US" sz="2000">
                <a:solidFill>
                  <a:srgbClr val="000000"/>
                </a:solidFill>
                <a:hlinkClick r:id="rId2"/>
              </a:rPr>
              <a:t>Apollo: a sequencing-technology-independent, scalable and accurate assembly polishing algorithm</a:t>
            </a:r>
            <a:r>
              <a:rPr lang="en-US" sz="2000">
                <a:solidFill>
                  <a:srgbClr val="000000"/>
                </a:solidFill>
              </a:rPr>
              <a:t>”, </a:t>
            </a:r>
            <a:r>
              <a:rPr lang="en-US" sz="2000" i="1">
                <a:solidFill>
                  <a:srgbClr val="000000"/>
                </a:solidFill>
              </a:rPr>
              <a:t>Bioinformatics</a:t>
            </a:r>
            <a:r>
              <a:rPr lang="en-US" sz="2000">
                <a:solidFill>
                  <a:srgbClr val="000000"/>
                </a:solidFill>
              </a:rPr>
              <a:t>, 2019.</a:t>
            </a:r>
          </a:p>
          <a:p>
            <a:endParaRPr lang="en-US" sz="2000">
              <a:solidFill>
                <a:srgbClr val="000000"/>
              </a:solidFill>
            </a:endParaRPr>
          </a:p>
          <a:p>
            <a:r>
              <a:rPr lang="en-US" sz="2000" err="1">
                <a:solidFill>
                  <a:srgbClr val="000000"/>
                </a:solidFill>
              </a:rPr>
              <a:t>Alser</a:t>
            </a:r>
            <a:r>
              <a:rPr lang="en-US" sz="2000">
                <a:solidFill>
                  <a:srgbClr val="000000"/>
                </a:solidFill>
              </a:rPr>
              <a:t>+, </a:t>
            </a:r>
            <a:r>
              <a:rPr lang="en-US" sz="2000">
                <a:solidFill>
                  <a:srgbClr val="000000"/>
                </a:solidFill>
                <a:hlinkClick r:id="rId3"/>
              </a:rPr>
              <a:t>“</a:t>
            </a:r>
            <a:r>
              <a:rPr lang="en-US" sz="2000" u="sng">
                <a:solidFill>
                  <a:srgbClr val="000000"/>
                </a:solidFill>
                <a:hlinkClick r:id="rId3"/>
              </a:rPr>
              <a:t>Shouji: a fast and efficient pre-alignment filter for sequence alignment”</a:t>
            </a:r>
            <a:r>
              <a:rPr lang="en-US" sz="2000"/>
              <a:t>,  </a:t>
            </a:r>
            <a:r>
              <a:rPr lang="en-US" sz="2000" i="1"/>
              <a:t>Bioinformatics</a:t>
            </a:r>
            <a:r>
              <a:rPr lang="en-US" sz="2000"/>
              <a:t> 2019.</a:t>
            </a:r>
          </a:p>
          <a:p>
            <a:endParaRPr lang="en-US" sz="2000"/>
          </a:p>
          <a:p>
            <a:r>
              <a:rPr lang="en-US" sz="2000"/>
              <a:t>Kim+, "</a:t>
            </a:r>
            <a:r>
              <a:rPr lang="en-US" sz="2000">
                <a:hlinkClick r:id="rId4"/>
              </a:rPr>
              <a:t>GRIM-Filter: Fast Seed Location Filtering in DNA Read Mapping Using Processing-in-Memory Technologies</a:t>
            </a:r>
            <a:r>
              <a:rPr lang="en-US" sz="2000"/>
              <a:t>”, </a:t>
            </a:r>
            <a:r>
              <a:rPr lang="en-US" sz="2000" i="1"/>
              <a:t>BMC Genomics</a:t>
            </a:r>
            <a:r>
              <a:rPr lang="en-US" sz="2000"/>
              <a:t>, 2018. </a:t>
            </a:r>
          </a:p>
          <a:p>
            <a:endParaRPr lang="en-US" sz="2000"/>
          </a:p>
          <a:p>
            <a:r>
              <a:rPr lang="en-US" sz="2000" err="1"/>
              <a:t>Alser</a:t>
            </a:r>
            <a:r>
              <a:rPr lang="en-US" sz="2000"/>
              <a:t>+, </a:t>
            </a:r>
            <a:r>
              <a:rPr lang="en-US" sz="2000">
                <a:hlinkClick r:id="rId5"/>
              </a:rPr>
              <a:t>"GateKeeper: A New Hardware Architecture for Accelerating Pre-Alignment in DNA Short Read Mapping”</a:t>
            </a:r>
            <a:r>
              <a:rPr lang="en-US" sz="2000"/>
              <a:t>, </a:t>
            </a:r>
            <a:r>
              <a:rPr lang="en-US" sz="2000" i="1"/>
              <a:t>Bioinformatics</a:t>
            </a:r>
            <a:r>
              <a:rPr lang="en-US" sz="2000"/>
              <a:t>, 2017.</a:t>
            </a:r>
          </a:p>
          <a:p>
            <a:endParaRPr lang="en-US" sz="2000"/>
          </a:p>
          <a:p>
            <a:r>
              <a:rPr lang="en-US" sz="2000" err="1"/>
              <a:t>Alser</a:t>
            </a:r>
            <a:r>
              <a:rPr lang="en-US" sz="2000"/>
              <a:t>+, "</a:t>
            </a:r>
            <a:r>
              <a:rPr lang="en-US" sz="2000">
                <a:hlinkClick r:id="rId6"/>
              </a:rPr>
              <a:t>MAGNET: understanding and improving the accuracy of genome pre-alignment filtering</a:t>
            </a:r>
            <a:r>
              <a:rPr lang="en-US" sz="2000"/>
              <a:t>”, </a:t>
            </a:r>
            <a:r>
              <a:rPr lang="en-US" sz="2000" i="1"/>
              <a:t>IPSI Transaction</a:t>
            </a:r>
            <a:r>
              <a:rPr lang="en-US" sz="2000"/>
              <a:t>, 2017.</a:t>
            </a:r>
          </a:p>
          <a:p>
            <a:endParaRPr lang="en-US" sz="2000"/>
          </a:p>
        </p:txBody>
      </p:sp>
    </p:spTree>
    <p:extLst>
      <p:ext uri="{BB962C8B-B14F-4D97-AF65-F5344CB8AC3E}">
        <p14:creationId xmlns:p14="http://schemas.microsoft.com/office/powerpoint/2010/main" val="3109175193"/>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1291F8-E834-3343-8F91-3C3ADE581730}"/>
              </a:ext>
            </a:extLst>
          </p:cNvPr>
          <p:cNvSpPr/>
          <p:nvPr/>
        </p:nvSpPr>
        <p:spPr>
          <a:xfrm>
            <a:off x="-13800" y="6172200"/>
            <a:ext cx="1995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ctrTitle"/>
          </p:nvPr>
        </p:nvSpPr>
        <p:spPr>
          <a:xfrm>
            <a:off x="0" y="0"/>
            <a:ext cx="9144000" cy="3429000"/>
          </a:xfrm>
          <a:solidFill>
            <a:srgbClr val="00B050"/>
          </a:solidFill>
        </p:spPr>
        <p:txBody>
          <a:bodyPr/>
          <a:lstStyle/>
          <a:p>
            <a:pPr algn="ctr"/>
            <a:br>
              <a:rPr lang="en-US" sz="4000" dirty="0">
                <a:solidFill>
                  <a:schemeClr val="bg1"/>
                </a:solidFill>
                <a:latin typeface="Calibri" panose="020F0502020204030204" pitchFamily="34" charset="0"/>
                <a:cs typeface="Calibri" panose="020F0502020204030204" pitchFamily="34" charset="0"/>
              </a:rPr>
            </a:br>
            <a:r>
              <a:rPr lang="en-US" sz="4000" b="1" dirty="0">
                <a:solidFill>
                  <a:schemeClr val="bg1"/>
                </a:solidFill>
                <a:latin typeface="Calibri" panose="020F0502020204030204" pitchFamily="34" charset="0"/>
                <a:cs typeface="Calibri" panose="020F0502020204030204" pitchFamily="34" charset="0"/>
              </a:rPr>
              <a:t>GateKeeper</a:t>
            </a:r>
            <a:r>
              <a:rPr lang="en-US" sz="4000" dirty="0">
                <a:solidFill>
                  <a:schemeClr val="bg1"/>
                </a:solidFill>
                <a:latin typeface="Calibri" panose="020F0502020204030204" pitchFamily="34" charset="0"/>
                <a:cs typeface="Calibri" panose="020F0502020204030204" pitchFamily="34" charset="0"/>
              </a:rPr>
              <a:t>: A New Hardware Architecture for Accelerating Pre-Alignment </a:t>
            </a:r>
            <a:br>
              <a:rPr lang="en-US" sz="4000" dirty="0">
                <a:solidFill>
                  <a:schemeClr val="bg1"/>
                </a:solidFill>
                <a:latin typeface="Calibri" panose="020F0502020204030204" pitchFamily="34" charset="0"/>
                <a:cs typeface="Calibri" panose="020F0502020204030204" pitchFamily="34" charset="0"/>
              </a:rPr>
            </a:br>
            <a:r>
              <a:rPr lang="en-US" sz="4000" dirty="0">
                <a:solidFill>
                  <a:schemeClr val="bg1"/>
                </a:solidFill>
                <a:latin typeface="Calibri" panose="020F0502020204030204" pitchFamily="34" charset="0"/>
                <a:cs typeface="Calibri" panose="020F0502020204030204" pitchFamily="34" charset="0"/>
              </a:rPr>
              <a:t>in DNA Short Read Mapping</a:t>
            </a:r>
          </a:p>
        </p:txBody>
      </p:sp>
      <p:pic>
        <p:nvPicPr>
          <p:cNvPr id="9" name="Picture 8" descr="Burgundy_CMU_JPG_Logo.jpg">
            <a:extLst>
              <a:ext uri="{FF2B5EF4-FFF2-40B4-BE49-F238E27FC236}">
                <a16:creationId xmlns:a16="http://schemas.microsoft.com/office/drawing/2014/main" id="{E234E401-556B-5C45-BD49-0F2580F8455F}"/>
              </a:ext>
            </a:extLst>
          </p:cNvPr>
          <p:cNvPicPr>
            <a:picLocks noChangeAspect="1"/>
          </p:cNvPicPr>
          <p:nvPr/>
        </p:nvPicPr>
        <p:blipFill rotWithShape="1">
          <a:blip r:embed="rId3" cstate="print"/>
          <a:srcRect t="19948" b="26380"/>
          <a:stretch/>
        </p:blipFill>
        <p:spPr>
          <a:xfrm>
            <a:off x="6989722" y="6115030"/>
            <a:ext cx="2139288" cy="424697"/>
          </a:xfrm>
          <a:prstGeom prst="rect">
            <a:avLst/>
          </a:prstGeom>
        </p:spPr>
      </p:pic>
      <p:pic>
        <p:nvPicPr>
          <p:cNvPr id="10" name="Picture 9">
            <a:extLst>
              <a:ext uri="{FF2B5EF4-FFF2-40B4-BE49-F238E27FC236}">
                <a16:creationId xmlns:a16="http://schemas.microsoft.com/office/drawing/2014/main" id="{29C318F5-606F-B445-AA40-A987D3CB5981}"/>
              </a:ext>
            </a:extLst>
          </p:cNvPr>
          <p:cNvPicPr>
            <a:picLocks noChangeAspect="1"/>
          </p:cNvPicPr>
          <p:nvPr/>
        </p:nvPicPr>
        <p:blipFill>
          <a:blip r:embed="rId4"/>
          <a:stretch>
            <a:fillRect/>
          </a:stretch>
        </p:blipFill>
        <p:spPr>
          <a:xfrm>
            <a:off x="2687934" y="6045691"/>
            <a:ext cx="2238562" cy="455981"/>
          </a:xfrm>
          <a:prstGeom prst="rect">
            <a:avLst/>
          </a:prstGeom>
        </p:spPr>
      </p:pic>
      <p:pic>
        <p:nvPicPr>
          <p:cNvPr id="12" name="Picture 11">
            <a:extLst>
              <a:ext uri="{FF2B5EF4-FFF2-40B4-BE49-F238E27FC236}">
                <a16:creationId xmlns:a16="http://schemas.microsoft.com/office/drawing/2014/main" id="{97595BF7-B68B-E344-AAF6-D4529C3BE2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6450" y="6105154"/>
            <a:ext cx="1930111" cy="393618"/>
          </a:xfrm>
          <a:prstGeom prst="rect">
            <a:avLst/>
          </a:prstGeom>
        </p:spPr>
      </p:pic>
      <p:pic>
        <p:nvPicPr>
          <p:cNvPr id="13" name="Picture 12">
            <a:extLst>
              <a:ext uri="{FF2B5EF4-FFF2-40B4-BE49-F238E27FC236}">
                <a16:creationId xmlns:a16="http://schemas.microsoft.com/office/drawing/2014/main" id="{8A7A95DC-0A8D-F447-B961-E1B21DF5D66C}"/>
              </a:ext>
            </a:extLst>
          </p:cNvPr>
          <p:cNvPicPr>
            <a:picLocks noChangeAspect="1"/>
          </p:cNvPicPr>
          <p:nvPr/>
        </p:nvPicPr>
        <p:blipFill>
          <a:blip r:embed="rId6"/>
          <a:stretch>
            <a:fillRect/>
          </a:stretch>
        </p:blipFill>
        <p:spPr>
          <a:xfrm>
            <a:off x="161353" y="6013294"/>
            <a:ext cx="2402943" cy="505582"/>
          </a:xfrm>
          <a:prstGeom prst="rect">
            <a:avLst/>
          </a:prstGeom>
        </p:spPr>
      </p:pic>
      <p:sp>
        <p:nvSpPr>
          <p:cNvPr id="14" name="Rectangle 13">
            <a:extLst>
              <a:ext uri="{FF2B5EF4-FFF2-40B4-BE49-F238E27FC236}">
                <a16:creationId xmlns:a16="http://schemas.microsoft.com/office/drawing/2014/main" id="{2E963992-BDDB-3548-8B0A-0156984E41B8}"/>
              </a:ext>
            </a:extLst>
          </p:cNvPr>
          <p:cNvSpPr/>
          <p:nvPr/>
        </p:nvSpPr>
        <p:spPr>
          <a:xfrm>
            <a:off x="439543" y="3581400"/>
            <a:ext cx="8264914" cy="2646878"/>
          </a:xfrm>
          <a:prstGeom prst="rect">
            <a:avLst/>
          </a:prstGeom>
        </p:spPr>
        <p:txBody>
          <a:bodyPr wrap="square">
            <a:spAutoFit/>
          </a:bodyPr>
          <a:lstStyle/>
          <a:p>
            <a:pPr algn="ctr">
              <a:spcBef>
                <a:spcPts val="1200"/>
              </a:spcBef>
            </a:pPr>
            <a:r>
              <a:rPr lang="en-US" sz="2600" dirty="0">
                <a:latin typeface="Calibri" panose="020F0502020204030204" pitchFamily="34" charset="0"/>
                <a:cs typeface="Calibri" panose="020F0502020204030204" pitchFamily="34" charset="0"/>
              </a:rPr>
              <a:t>Mohammed </a:t>
            </a:r>
            <a:r>
              <a:rPr lang="en-US" sz="2600" dirty="0" err="1">
                <a:latin typeface="Calibri" panose="020F0502020204030204" pitchFamily="34" charset="0"/>
                <a:cs typeface="Calibri" panose="020F0502020204030204" pitchFamily="34" charset="0"/>
              </a:rPr>
              <a:t>Alser</a:t>
            </a:r>
            <a:r>
              <a:rPr lang="en-US" sz="2600" dirty="0">
                <a:latin typeface="Calibri" panose="020F0502020204030204" pitchFamily="34" charset="0"/>
                <a:cs typeface="Calibri" panose="020F0502020204030204" pitchFamily="34" charset="0"/>
              </a:rPr>
              <a:t>, Hasan Hassan, </a:t>
            </a:r>
            <a:r>
              <a:rPr lang="en-US" sz="2600" dirty="0" err="1">
                <a:latin typeface="Calibri" panose="020F0502020204030204" pitchFamily="34" charset="0"/>
                <a:cs typeface="Calibri" panose="020F0502020204030204" pitchFamily="34" charset="0"/>
              </a:rPr>
              <a:t>Hongyi</a:t>
            </a:r>
            <a:r>
              <a:rPr lang="en-US" sz="2600" dirty="0">
                <a:latin typeface="Calibri" panose="020F0502020204030204" pitchFamily="34" charset="0"/>
                <a:cs typeface="Calibri" panose="020F0502020204030204" pitchFamily="34" charset="0"/>
              </a:rPr>
              <a:t> Xin, </a:t>
            </a:r>
            <a:r>
              <a:rPr lang="en-US" sz="2600" dirty="0" err="1">
                <a:latin typeface="Calibri" panose="020F0502020204030204" pitchFamily="34" charset="0"/>
                <a:cs typeface="Calibri" panose="020F0502020204030204" pitchFamily="34" charset="0"/>
              </a:rPr>
              <a:t>Oğuz</a:t>
            </a:r>
            <a:r>
              <a:rPr lang="en-US" sz="2600" dirty="0">
                <a:latin typeface="Calibri" panose="020F0502020204030204" pitchFamily="34" charset="0"/>
                <a:cs typeface="Calibri" panose="020F0502020204030204" pitchFamily="34" charset="0"/>
              </a:rPr>
              <a:t> </a:t>
            </a:r>
            <a:r>
              <a:rPr lang="en-US" sz="2600" dirty="0" err="1">
                <a:latin typeface="Calibri" panose="020F0502020204030204" pitchFamily="34" charset="0"/>
                <a:cs typeface="Calibri" panose="020F0502020204030204" pitchFamily="34" charset="0"/>
              </a:rPr>
              <a:t>Ergin</a:t>
            </a:r>
            <a:r>
              <a:rPr lang="en-US" sz="2600" dirty="0">
                <a:latin typeface="Calibri" panose="020F0502020204030204" pitchFamily="34" charset="0"/>
                <a:cs typeface="Calibri" panose="020F0502020204030204" pitchFamily="34" charset="0"/>
              </a:rPr>
              <a:t>, </a:t>
            </a:r>
            <a:r>
              <a:rPr lang="en-US" sz="2600" dirty="0" err="1">
                <a:latin typeface="Calibri" panose="020F0502020204030204" pitchFamily="34" charset="0"/>
                <a:cs typeface="Calibri" panose="020F0502020204030204" pitchFamily="34" charset="0"/>
              </a:rPr>
              <a:t>Onur</a:t>
            </a:r>
            <a:r>
              <a:rPr lang="en-US" sz="2600" dirty="0">
                <a:latin typeface="Calibri" panose="020F0502020204030204" pitchFamily="34" charset="0"/>
                <a:cs typeface="Calibri" panose="020F0502020204030204" pitchFamily="34" charset="0"/>
              </a:rPr>
              <a:t> </a:t>
            </a:r>
            <a:r>
              <a:rPr lang="en-US" sz="2600" dirty="0" err="1">
                <a:latin typeface="Calibri" panose="020F0502020204030204" pitchFamily="34" charset="0"/>
                <a:cs typeface="Calibri" panose="020F0502020204030204" pitchFamily="34" charset="0"/>
              </a:rPr>
              <a:t>Mutlu</a:t>
            </a:r>
            <a:r>
              <a:rPr lang="en-US" sz="2600" dirty="0">
                <a:latin typeface="Calibri" panose="020F0502020204030204" pitchFamily="34" charset="0"/>
                <a:cs typeface="Calibri" panose="020F0502020204030204" pitchFamily="34" charset="0"/>
              </a:rPr>
              <a:t>, Can </a:t>
            </a:r>
            <a:r>
              <a:rPr lang="en-US" sz="2600" dirty="0" err="1">
                <a:latin typeface="Calibri" panose="020F0502020204030204" pitchFamily="34" charset="0"/>
                <a:cs typeface="Calibri" panose="020F0502020204030204" pitchFamily="34" charset="0"/>
              </a:rPr>
              <a:t>Alkan</a:t>
            </a:r>
            <a:endParaRPr lang="en-US" sz="2600" dirty="0">
              <a:latin typeface="Calibri" panose="020F0502020204030204" pitchFamily="34" charset="0"/>
              <a:cs typeface="Calibri" panose="020F0502020204030204" pitchFamily="34" charset="0"/>
            </a:endParaRPr>
          </a:p>
          <a:p>
            <a:pPr algn="ctr"/>
            <a:r>
              <a:rPr lang="en-US" sz="2600" b="1" dirty="0">
                <a:solidFill>
                  <a:schemeClr val="accent6"/>
                </a:solidFill>
                <a:latin typeface="Calibri" panose="020F0502020204030204" pitchFamily="34" charset="0"/>
                <a:cs typeface="Calibri" panose="020F0502020204030204" pitchFamily="34" charset="0"/>
              </a:rPr>
              <a:t>Bioinformatics, 2017</a:t>
            </a:r>
          </a:p>
          <a:p>
            <a:pPr algn="ctr"/>
            <a:endParaRPr lang="en-US" sz="2600" dirty="0">
              <a:solidFill>
                <a:schemeClr val="tx2"/>
              </a:solidFill>
              <a:latin typeface="Calibri" panose="020F0502020204030204" pitchFamily="34" charset="0"/>
              <a:cs typeface="Calibri" panose="020F0502020204030204" pitchFamily="34" charset="0"/>
            </a:endParaRPr>
          </a:p>
          <a:p>
            <a:pPr algn="ctr"/>
            <a:r>
              <a:rPr lang="en-US" sz="2600" dirty="0">
                <a:latin typeface="Calibri" panose="020F0502020204030204" pitchFamily="34" charset="0"/>
                <a:cs typeface="Calibri" panose="020F0502020204030204" pitchFamily="34" charset="0"/>
              </a:rPr>
              <a:t>Presented by: Mohammed </a:t>
            </a:r>
            <a:r>
              <a:rPr lang="en-US" sz="2600" dirty="0" err="1">
                <a:latin typeface="Calibri" panose="020F0502020204030204" pitchFamily="34" charset="0"/>
                <a:cs typeface="Calibri" panose="020F0502020204030204" pitchFamily="34" charset="0"/>
              </a:rPr>
              <a:t>Alser</a:t>
            </a:r>
            <a:endParaRPr lang="en-US" sz="2600" dirty="0">
              <a:latin typeface="Calibri" panose="020F0502020204030204" pitchFamily="34" charset="0"/>
              <a:cs typeface="Calibri" panose="020F0502020204030204" pitchFamily="34" charset="0"/>
            </a:endParaRPr>
          </a:p>
          <a:p>
            <a:pPr algn="ctr">
              <a:spcBef>
                <a:spcPts val="1200"/>
              </a:spcBef>
            </a:pPr>
            <a:endParaRPr lang="en-US" sz="2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98209515"/>
      </p:ext>
    </p:extLst>
  </p:cSld>
  <p:clrMapOvr>
    <a:masterClrMapping/>
  </p:clrMapOvr>
  <p:transition advTm="5731"/>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Accelerating Genomics</a:t>
            </a:r>
            <a:br>
              <a:rPr lang="en-US" b="1" dirty="0">
                <a:solidFill>
                  <a:srgbClr val="C00000"/>
                </a:solidFill>
              </a:rPr>
            </a:br>
            <a:r>
              <a:rPr lang="en-US" dirty="0"/>
              <a:t>Lecture 5: </a:t>
            </a:r>
            <a:r>
              <a:rPr lang="en-US" dirty="0" err="1"/>
              <a:t>GateKeeper</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17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101043683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a:xfrm>
            <a:off x="228600" y="152400"/>
            <a:ext cx="9067800" cy="1066800"/>
          </a:xfrm>
        </p:spPr>
        <p:txBody>
          <a:bodyPr/>
          <a:lstStyle/>
          <a:p>
            <a:r>
              <a:rPr lang="en-US" dirty="0"/>
              <a:t>Detailed Analysis of Tackling the Bottleneck</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7</a:t>
            </a:fld>
            <a:endParaRPr lang="en-US" altLang="en-US"/>
          </a:p>
        </p:txBody>
      </p:sp>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200329"/>
          </a:xfrm>
          <a:prstGeom prst="rect">
            <a:avLst/>
          </a:prstGeom>
        </p:spPr>
        <p:txBody>
          <a:bodyPr wrap="square">
            <a:spAutoFit/>
          </a:bodyPr>
          <a:lstStyle/>
          <a:p>
            <a:r>
              <a:rPr lang="en-US" dirty="0"/>
              <a:t>Mohammed </a:t>
            </a:r>
            <a:r>
              <a:rPr lang="en-US" dirty="0" err="1"/>
              <a:t>Alser</a:t>
            </a:r>
            <a:r>
              <a:rPr lang="en-US" dirty="0"/>
              <a:t>, </a:t>
            </a:r>
            <a:r>
              <a:rPr lang="en-US" dirty="0" err="1"/>
              <a:t>Zülal</a:t>
            </a:r>
            <a:r>
              <a:rPr lang="en-US" dirty="0"/>
              <a:t> </a:t>
            </a:r>
            <a:r>
              <a:rPr lang="en-US" dirty="0" err="1"/>
              <a:t>Bingöl</a:t>
            </a:r>
            <a:r>
              <a:rPr lang="en-US" dirty="0"/>
              <a:t>, </a:t>
            </a:r>
            <a:r>
              <a:rPr lang="en-US" dirty="0" err="1"/>
              <a:t>Damla</a:t>
            </a:r>
            <a:r>
              <a:rPr lang="en-US" dirty="0"/>
              <a:t> </a:t>
            </a:r>
            <a:r>
              <a:rPr lang="en-US" dirty="0" err="1"/>
              <a:t>Senol</a:t>
            </a:r>
            <a:r>
              <a:rPr lang="en-US" dirty="0"/>
              <a:t> Cali, </a:t>
            </a:r>
            <a:r>
              <a:rPr lang="en-US" dirty="0" err="1"/>
              <a:t>Jeremie</a:t>
            </a:r>
            <a:r>
              <a:rPr lang="en-US" dirty="0"/>
              <a:t> Kim, </a:t>
            </a:r>
            <a:r>
              <a:rPr lang="en-US" dirty="0" err="1"/>
              <a:t>Saugata</a:t>
            </a:r>
            <a:r>
              <a:rPr lang="en-US" dirty="0"/>
              <a:t> </a:t>
            </a:r>
            <a:r>
              <a:rPr lang="en-US" dirty="0" err="1"/>
              <a:t>Ghose</a:t>
            </a:r>
            <a:r>
              <a:rPr lang="en-US" dirty="0"/>
              <a:t>, </a:t>
            </a:r>
          </a:p>
          <a:p>
            <a:r>
              <a:rPr lang="en-US" dirty="0"/>
              <a:t>Can </a:t>
            </a:r>
            <a:r>
              <a:rPr lang="en-US" dirty="0" err="1"/>
              <a:t>Alkan</a:t>
            </a:r>
            <a:r>
              <a:rPr lang="en-US" dirty="0"/>
              <a:t>, </a:t>
            </a:r>
            <a:r>
              <a:rPr lang="en-US" dirty="0" err="1"/>
              <a:t>Onur</a:t>
            </a:r>
            <a:r>
              <a:rPr lang="en-US" dirty="0"/>
              <a:t> </a:t>
            </a:r>
            <a:r>
              <a:rPr lang="en-US" dirty="0" err="1"/>
              <a:t>Mutlu</a:t>
            </a:r>
            <a:endParaRPr lang="en-US" dirty="0"/>
          </a:p>
          <a:p>
            <a:r>
              <a:rPr lang="en" dirty="0">
                <a:solidFill>
                  <a:srgbClr val="0000FF"/>
                </a:solidFill>
                <a:sym typeface="Calibri"/>
                <a:hlinkClick r:id="rId2">
                  <a:extLst>
                    <a:ext uri="{A12FA001-AC4F-418D-AE19-62706E023703}">
                      <ahyp:hlinkClr xmlns:ahyp="http://schemas.microsoft.com/office/drawing/2018/hyperlinkcolor" val="tx"/>
                    </a:ext>
                  </a:extLst>
                </a:hlinkClick>
              </a:rPr>
              <a:t>“Accelerating Genome Analysis: A Primer on an Ongoing Journey” </a:t>
            </a:r>
            <a:endParaRPr lang="en" dirty="0">
              <a:solidFill>
                <a:srgbClr val="0000FF"/>
              </a:solidFill>
              <a:sym typeface="Calibri"/>
            </a:endParaRPr>
          </a:p>
          <a:p>
            <a:r>
              <a:rPr lang="en-US" dirty="0"/>
              <a:t>IEEE Micro, August 2020.</a:t>
            </a:r>
          </a:p>
        </p:txBody>
      </p:sp>
      <p:pic>
        <p:nvPicPr>
          <p:cNvPr id="7" name="Picture 6">
            <a:extLst>
              <a:ext uri="{FF2B5EF4-FFF2-40B4-BE49-F238E27FC236}">
                <a16:creationId xmlns:a16="http://schemas.microsoft.com/office/drawing/2014/main" id="{51B19457-CD9D-4B41-A6FA-F26BB5FC31AF}"/>
              </a:ext>
            </a:extLst>
          </p:cNvPr>
          <p:cNvPicPr>
            <a:picLocks noChangeAspect="1"/>
          </p:cNvPicPr>
          <p:nvPr/>
        </p:nvPicPr>
        <p:blipFill rotWithShape="1">
          <a:blip r:embed="rId3">
            <a:extLst>
              <a:ext uri="{28A0092B-C50C-407E-A947-70E740481C1C}">
                <a14:useLocalDpi xmlns:a14="http://schemas.microsoft.com/office/drawing/2010/main" val="0"/>
              </a:ext>
            </a:extLst>
          </a:blip>
          <a:srcRect l="3161" t="12560" r="35038" b="41460"/>
          <a:stretch/>
        </p:blipFill>
        <p:spPr>
          <a:xfrm>
            <a:off x="741821" y="2478316"/>
            <a:ext cx="7660358" cy="3678734"/>
          </a:xfrm>
          <a:prstGeom prst="rect">
            <a:avLst/>
          </a:prstGeom>
        </p:spPr>
      </p:pic>
    </p:spTree>
    <p:extLst>
      <p:ext uri="{BB962C8B-B14F-4D97-AF65-F5344CB8AC3E}">
        <p14:creationId xmlns:p14="http://schemas.microsoft.com/office/powerpoint/2010/main" val="236169365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C81E1-3BAC-114F-9537-6FDA7D765FC7}"/>
              </a:ext>
            </a:extLst>
          </p:cNvPr>
          <p:cNvSpPr>
            <a:spLocks noGrp="1"/>
          </p:cNvSpPr>
          <p:nvPr>
            <p:ph type="title"/>
          </p:nvPr>
        </p:nvSpPr>
        <p:spPr/>
        <p:txBody>
          <a:bodyPr/>
          <a:lstStyle/>
          <a:p>
            <a:r>
              <a:rPr lang="en-US" dirty="0"/>
              <a:t>Goal: Minimizing Alignment Time</a:t>
            </a:r>
          </a:p>
        </p:txBody>
      </p:sp>
      <p:sp>
        <p:nvSpPr>
          <p:cNvPr id="3" name="Content Placeholder 2">
            <a:extLst>
              <a:ext uri="{FF2B5EF4-FFF2-40B4-BE49-F238E27FC236}">
                <a16:creationId xmlns:a16="http://schemas.microsoft.com/office/drawing/2014/main" id="{93F78D12-9848-5445-A7D1-8C212AA1352D}"/>
              </a:ext>
            </a:extLst>
          </p:cNvPr>
          <p:cNvSpPr>
            <a:spLocks noGrp="1"/>
          </p:cNvSpPr>
          <p:nvPr>
            <p:ph idx="1"/>
          </p:nvPr>
        </p:nvSpPr>
        <p:spPr>
          <a:xfrm>
            <a:off x="228600" y="1066800"/>
            <a:ext cx="8610600" cy="4876800"/>
          </a:xfrm>
        </p:spPr>
        <p:txBody>
          <a:bodyPr/>
          <a:lstStyle/>
          <a:p>
            <a:pPr marL="0" indent="0" algn="ctr">
              <a:buNone/>
            </a:pPr>
            <a:endParaRPr lang="en-US" sz="3600" dirty="0">
              <a:solidFill>
                <a:srgbClr val="0000FF"/>
              </a:solidFill>
            </a:endParaRPr>
          </a:p>
          <a:p>
            <a:pPr marL="0" indent="0" algn="ctr">
              <a:buNone/>
            </a:pPr>
            <a:r>
              <a:rPr lang="en-US" sz="3600" dirty="0">
                <a:solidFill>
                  <a:srgbClr val="0000FF"/>
                </a:solidFill>
              </a:rPr>
              <a:t>Sequence Alignment </a:t>
            </a:r>
            <a:r>
              <a:rPr lang="en-US" sz="3600" dirty="0"/>
              <a:t>is </a:t>
            </a:r>
            <a:r>
              <a:rPr lang="en-US" sz="3600" dirty="0">
                <a:solidFill>
                  <a:srgbClr val="FF0000"/>
                </a:solidFill>
              </a:rPr>
              <a:t>expensive</a:t>
            </a:r>
            <a:endParaRPr lang="en-US" sz="3600" dirty="0"/>
          </a:p>
          <a:p>
            <a:pPr marL="0" indent="0" algn="ctr">
              <a:buNone/>
            </a:pPr>
            <a:endParaRPr lang="en-US" sz="3600" dirty="0"/>
          </a:p>
          <a:p>
            <a:pPr marL="0" indent="0" algn="ctr">
              <a:buNone/>
            </a:pPr>
            <a:endParaRPr lang="en-US" sz="3600" dirty="0"/>
          </a:p>
          <a:p>
            <a:pPr marL="0" indent="0" algn="ctr">
              <a:buNone/>
            </a:pPr>
            <a:r>
              <a:rPr lang="en-US" sz="3600" dirty="0"/>
              <a:t>Our goal is to </a:t>
            </a:r>
            <a:r>
              <a:rPr lang="en-US" sz="3600" dirty="0">
                <a:solidFill>
                  <a:srgbClr val="0432FF"/>
                </a:solidFill>
              </a:rPr>
              <a:t>accelerate</a:t>
            </a:r>
            <a:r>
              <a:rPr lang="en-US" sz="3600" dirty="0"/>
              <a:t> read mapping </a:t>
            </a:r>
          </a:p>
          <a:p>
            <a:pPr marL="0" indent="0" algn="ctr">
              <a:buNone/>
            </a:pPr>
            <a:r>
              <a:rPr lang="en-US" sz="3600" dirty="0"/>
              <a:t>by </a:t>
            </a:r>
            <a:r>
              <a:rPr lang="en-US" sz="3600" dirty="0">
                <a:solidFill>
                  <a:srgbClr val="FF0000"/>
                </a:solidFill>
              </a:rPr>
              <a:t>reducing</a:t>
            </a:r>
            <a:r>
              <a:rPr lang="en-US" sz="3600" dirty="0"/>
              <a:t> the need for </a:t>
            </a:r>
          </a:p>
          <a:p>
            <a:pPr marL="0" indent="0" algn="ctr">
              <a:buNone/>
            </a:pPr>
            <a:r>
              <a:rPr lang="en-US" sz="3600" dirty="0">
                <a:solidFill>
                  <a:srgbClr val="0000FF"/>
                </a:solidFill>
              </a:rPr>
              <a:t>dynamic programming </a:t>
            </a:r>
            <a:r>
              <a:rPr lang="en-US" sz="3600" dirty="0"/>
              <a:t>algorithms</a:t>
            </a:r>
          </a:p>
        </p:txBody>
      </p:sp>
      <p:sp>
        <p:nvSpPr>
          <p:cNvPr id="4" name="Slide Number Placeholder 3">
            <a:extLst>
              <a:ext uri="{FF2B5EF4-FFF2-40B4-BE49-F238E27FC236}">
                <a16:creationId xmlns:a16="http://schemas.microsoft.com/office/drawing/2014/main" id="{CE9E3972-8F69-6744-9A70-56BC9964CCAD}"/>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8</a:t>
            </a:fld>
            <a:endParaRPr lang="en-US" altLang="en-US" dirty="0">
              <a:solidFill>
                <a:srgbClr val="000000"/>
              </a:solidFill>
            </a:endParaRPr>
          </a:p>
        </p:txBody>
      </p:sp>
    </p:spTree>
    <p:extLst>
      <p:ext uri="{BB962C8B-B14F-4D97-AF65-F5344CB8AC3E}">
        <p14:creationId xmlns:p14="http://schemas.microsoft.com/office/powerpoint/2010/main" val="4791299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Key Idea</a:t>
            </a:r>
          </a:p>
        </p:txBody>
      </p:sp>
      <p:sp>
        <p:nvSpPr>
          <p:cNvPr id="2" name="Slide Number Placeholder 1"/>
          <p:cNvSpPr>
            <a:spLocks noGrp="1"/>
          </p:cNvSpPr>
          <p:nvPr>
            <p:ph type="sldNum" sz="quarter" idx="11"/>
          </p:nvPr>
        </p:nvSpPr>
        <p:spPr/>
        <p:txBody>
          <a:bodyPr/>
          <a:lstStyle/>
          <a:p>
            <a:pPr>
              <a:defRPr/>
            </a:pPr>
            <a:fld id="{E15B707F-67A4-DA42-816E-5DF13A099CC4}" type="slidenum">
              <a:rPr lang="en-US" altLang="en-US" smtClean="0"/>
              <a:pPr>
                <a:defRPr/>
              </a:pPr>
              <a:t>9</a:t>
            </a:fld>
            <a:endParaRPr lang="en-US" altLang="en-US" dirty="0"/>
          </a:p>
        </p:txBody>
      </p:sp>
      <p:sp>
        <p:nvSpPr>
          <p:cNvPr id="5" name="Rounded Rectangle 4"/>
          <p:cNvSpPr/>
          <p:nvPr/>
        </p:nvSpPr>
        <p:spPr>
          <a:xfrm>
            <a:off x="2857500" y="1066800"/>
            <a:ext cx="3429000" cy="900000"/>
          </a:xfrm>
          <a:prstGeom prst="roundRect">
            <a:avLst/>
          </a:prstGeom>
          <a:solidFill>
            <a:srgbClr val="92D05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400" dirty="0">
                <a:solidFill>
                  <a:sysClr val="windowText" lastClr="000000"/>
                </a:solidFill>
              </a:rPr>
              <a:t>Genomic Strings</a:t>
            </a:r>
          </a:p>
        </p:txBody>
      </p:sp>
      <p:cxnSp>
        <p:nvCxnSpPr>
          <p:cNvPr id="8" name="Straight Arrow Connector 7"/>
          <p:cNvCxnSpPr>
            <a:cxnSpLocks/>
          </p:cNvCxnSpPr>
          <p:nvPr/>
        </p:nvCxnSpPr>
        <p:spPr>
          <a:xfrm flipH="1">
            <a:off x="2178344" y="2050774"/>
            <a:ext cx="2012656" cy="69001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5784675" y="2855119"/>
            <a:ext cx="2190750" cy="1296000"/>
          </a:xfrm>
          <a:prstGeom prst="roundRect">
            <a:avLst/>
          </a:prstGeom>
          <a:solidFill>
            <a:srgbClr val="008A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dirty="0">
                <a:solidFill>
                  <a:sysClr val="windowText" lastClr="000000"/>
                </a:solidFill>
              </a:rPr>
              <a:t>Similar Strings</a:t>
            </a:r>
          </a:p>
        </p:txBody>
      </p:sp>
      <p:sp>
        <p:nvSpPr>
          <p:cNvPr id="10" name="Rounded Rectangle 9"/>
          <p:cNvSpPr/>
          <p:nvPr/>
        </p:nvSpPr>
        <p:spPr>
          <a:xfrm>
            <a:off x="1041225" y="2855119"/>
            <a:ext cx="2190750" cy="1296000"/>
          </a:xfrm>
          <a:prstGeom prst="roundRect">
            <a:avLst/>
          </a:prstGeom>
          <a:solidFill>
            <a:srgbClr val="008A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dirty="0">
                <a:solidFill>
                  <a:sysClr val="windowText" lastClr="000000"/>
                </a:solidFill>
              </a:rPr>
              <a:t>Dissimilar Strings</a:t>
            </a:r>
          </a:p>
        </p:txBody>
      </p:sp>
      <p:sp>
        <p:nvSpPr>
          <p:cNvPr id="11" name="Rounded Rectangle 10"/>
          <p:cNvSpPr/>
          <p:nvPr/>
        </p:nvSpPr>
        <p:spPr>
          <a:xfrm>
            <a:off x="5023200" y="4427000"/>
            <a:ext cx="3816000" cy="1447800"/>
          </a:xfrm>
          <a:prstGeom prst="roundRect">
            <a:avLst/>
          </a:prstGeom>
          <a:solidFill>
            <a:srgbClr val="FFC000"/>
          </a:solidFill>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400" dirty="0"/>
              <a:t>Find number, location, and type of differences?</a:t>
            </a:r>
          </a:p>
        </p:txBody>
      </p:sp>
      <p:sp>
        <p:nvSpPr>
          <p:cNvPr id="12" name="Rounded Rectangle 11"/>
          <p:cNvSpPr/>
          <p:nvPr/>
        </p:nvSpPr>
        <p:spPr>
          <a:xfrm>
            <a:off x="279750" y="4427000"/>
            <a:ext cx="3816000" cy="1447800"/>
          </a:xfrm>
          <a:prstGeom prst="roundRect">
            <a:avLst/>
          </a:prstGeom>
          <a:solidFill>
            <a:srgbClr val="FFC000"/>
          </a:solidFill>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400" dirty="0"/>
              <a:t>Ignore them if the number of differences exceeds a threshold.</a:t>
            </a:r>
          </a:p>
        </p:txBody>
      </p:sp>
      <p:cxnSp>
        <p:nvCxnSpPr>
          <p:cNvPr id="15" name="Straight Arrow Connector 14">
            <a:extLst>
              <a:ext uri="{FF2B5EF4-FFF2-40B4-BE49-F238E27FC236}">
                <a16:creationId xmlns:a16="http://schemas.microsoft.com/office/drawing/2014/main" id="{230617F8-5E37-5F4C-BDFB-66254DA61408}"/>
              </a:ext>
            </a:extLst>
          </p:cNvPr>
          <p:cNvCxnSpPr>
            <a:cxnSpLocks/>
          </p:cNvCxnSpPr>
          <p:nvPr/>
        </p:nvCxnSpPr>
        <p:spPr>
          <a:xfrm>
            <a:off x="4921544" y="2050774"/>
            <a:ext cx="2012656" cy="69001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6875EC32-A316-E041-BBBC-7ECFCFA35792}"/>
              </a:ext>
            </a:extLst>
          </p:cNvPr>
          <p:cNvSpPr txBox="1"/>
          <p:nvPr/>
        </p:nvSpPr>
        <p:spPr>
          <a:xfrm rot="20192578">
            <a:off x="121479" y="2260604"/>
            <a:ext cx="2843581" cy="707886"/>
          </a:xfrm>
          <a:prstGeom prst="rect">
            <a:avLst/>
          </a:prstGeom>
          <a:noFill/>
        </p:spPr>
        <p:txBody>
          <a:bodyPr wrap="square" rtlCol="0">
            <a:spAutoFit/>
          </a:bodyPr>
          <a:lstStyle/>
          <a:p>
            <a:pPr algn="ctr"/>
            <a:r>
              <a:rPr lang="en-US" sz="4000" b="1" u="sng" dirty="0">
                <a:solidFill>
                  <a:srgbClr val="FF0000"/>
                </a:solidFill>
                <a:latin typeface="Calibri" panose="020F0502020204030204" pitchFamily="34" charset="0"/>
                <a:cs typeface="Calibri" panose="020F0502020204030204" pitchFamily="34" charset="0"/>
              </a:rPr>
              <a:t>EXPENSIVE!</a:t>
            </a:r>
          </a:p>
        </p:txBody>
      </p:sp>
    </p:spTree>
    <p:extLst>
      <p:ext uri="{BB962C8B-B14F-4D97-AF65-F5344CB8AC3E}">
        <p14:creationId xmlns:p14="http://schemas.microsoft.com/office/powerpoint/2010/main" val="28444116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dissolv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dissolv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6.1|3.9|11.9|5.5|23.9|12.9|9.5|13.1"/>
</p:tagLst>
</file>

<file path=ppt/theme/theme1.xml><?xml version="1.0" encoding="utf-8"?>
<a:theme xmlns:a="http://schemas.openxmlformats.org/drawingml/2006/main" name="2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4.xml><?xml version="1.0" encoding="utf-8"?>
<a:theme xmlns:a="http://schemas.openxmlformats.org/drawingml/2006/main" name="8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Edge">
  <a:themeElements>
    <a:clrScheme name="Custom 1">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0432FF"/>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3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5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
  <TotalTime>15823</TotalTime>
  <Words>4765</Words>
  <Application>Microsoft Macintosh PowerPoint</Application>
  <PresentationFormat>On-screen Show (4:3)</PresentationFormat>
  <Paragraphs>600</Paragraphs>
  <Slides>65</Slides>
  <Notes>19</Notes>
  <HiddenSlides>0</HiddenSlides>
  <MMClips>0</MMClips>
  <ScaleCrop>false</ScaleCrop>
  <HeadingPairs>
    <vt:vector size="8" baseType="variant">
      <vt:variant>
        <vt:lpstr>Fonts Used</vt:lpstr>
      </vt:variant>
      <vt:variant>
        <vt:i4>11</vt:i4>
      </vt:variant>
      <vt:variant>
        <vt:lpstr>Theme</vt:lpstr>
      </vt:variant>
      <vt:variant>
        <vt:i4>10</vt:i4>
      </vt:variant>
      <vt:variant>
        <vt:lpstr>Embedded OLE Servers</vt:lpstr>
      </vt:variant>
      <vt:variant>
        <vt:i4>1</vt:i4>
      </vt:variant>
      <vt:variant>
        <vt:lpstr>Slide Titles</vt:lpstr>
      </vt:variant>
      <vt:variant>
        <vt:i4>65</vt:i4>
      </vt:variant>
    </vt:vector>
  </HeadingPairs>
  <TitlesOfParts>
    <vt:vector size="87" baseType="lpstr">
      <vt:lpstr>Arial</vt:lpstr>
      <vt:lpstr>Calibri</vt:lpstr>
      <vt:lpstr>Cambria</vt:lpstr>
      <vt:lpstr>Cambria Math</vt:lpstr>
      <vt:lpstr>Consolas</vt:lpstr>
      <vt:lpstr>Courier New</vt:lpstr>
      <vt:lpstr>europa</vt:lpstr>
      <vt:lpstr>Garamond</vt:lpstr>
      <vt:lpstr>Tahoma</vt:lpstr>
      <vt:lpstr>Times New Roman</vt:lpstr>
      <vt:lpstr>Wingdings</vt:lpstr>
      <vt:lpstr>2_Edge</vt:lpstr>
      <vt:lpstr>3_Edge</vt:lpstr>
      <vt:lpstr>1_Metropolitan_bullet</vt:lpstr>
      <vt:lpstr>83_Edge</vt:lpstr>
      <vt:lpstr>10_Edge</vt:lpstr>
      <vt:lpstr>4_Edge</vt:lpstr>
      <vt:lpstr>12_Edge</vt:lpstr>
      <vt:lpstr>133_Edge</vt:lpstr>
      <vt:lpstr>5_Edge</vt:lpstr>
      <vt:lpstr>6_Edge</vt:lpstr>
      <vt:lpstr>Visio</vt:lpstr>
      <vt:lpstr>P&amp;S Accelerating Genomics Lecture 5: GateKeeper</vt:lpstr>
      <vt:lpstr>Previous Lectures</vt:lpstr>
      <vt:lpstr>Let’s Review This Paper [Alser+, Bioinformatics 2017]</vt:lpstr>
      <vt:lpstr> GateKeeper: A New Hardware Architecture for Accelerating Pre-Alignment  in DNA Short Read Mapping</vt:lpstr>
      <vt:lpstr>Executive Summary</vt:lpstr>
      <vt:lpstr>PowerPoint Presentation</vt:lpstr>
      <vt:lpstr>Detailed Analysis of Tackling the Bottleneck</vt:lpstr>
      <vt:lpstr>Goal: Minimizing Alignment Time</vt:lpstr>
      <vt:lpstr>Key Idea</vt:lpstr>
      <vt:lpstr>Ideal Filtering Algorithm </vt:lpstr>
      <vt:lpstr>PowerPoint Presentation</vt:lpstr>
      <vt:lpstr>GateKeeper</vt:lpstr>
      <vt:lpstr>Mechanisms</vt:lpstr>
      <vt:lpstr>Hamming Distance (∑▒⊕)</vt:lpstr>
      <vt:lpstr>Shifted Hamming Distance (Xin+ 2015) </vt:lpstr>
      <vt:lpstr>Effect of Errors on Sequence Alignment</vt:lpstr>
      <vt:lpstr>Mechanisms</vt:lpstr>
      <vt:lpstr>GateKeeper Walkthrough</vt:lpstr>
      <vt:lpstr>GateKeeper</vt:lpstr>
      <vt:lpstr>Alignment Matrix vs. Neighborhood Map</vt:lpstr>
      <vt:lpstr>Hardware Architecture</vt:lpstr>
      <vt:lpstr>GateKeeper Walkthrough (cont’d)</vt:lpstr>
      <vt:lpstr>Virtex-7 FPGA Layout </vt:lpstr>
      <vt:lpstr>Virtex-7 FPGA Layout </vt:lpstr>
      <vt:lpstr>Key Results:  Methodology and Evaluation</vt:lpstr>
      <vt:lpstr>Methodology</vt:lpstr>
      <vt:lpstr>Prior Work on Pre-Alignment Filtering</vt:lpstr>
      <vt:lpstr>VC709 Resource Utilization</vt:lpstr>
      <vt:lpstr>VC709 Resource Utilization</vt:lpstr>
      <vt:lpstr>GateKeeper Accelerator Architecture</vt:lpstr>
      <vt:lpstr>FPGA Chip Layout</vt:lpstr>
      <vt:lpstr>Speed &amp; Accuracy Results</vt:lpstr>
      <vt:lpstr>GateKeeper Conclusions</vt:lpstr>
      <vt:lpstr>GateKeeper Conclusions</vt:lpstr>
      <vt:lpstr>More on SHD (SIMD Implementation)</vt:lpstr>
      <vt:lpstr>More on GateKeeper</vt:lpstr>
      <vt:lpstr>Strengths</vt:lpstr>
      <vt:lpstr>Strengths (cont’d)</vt:lpstr>
      <vt:lpstr>Weaknesses</vt:lpstr>
      <vt:lpstr>Weaknesses (cont’d)</vt:lpstr>
      <vt:lpstr>Thoughts and Ideas</vt:lpstr>
      <vt:lpstr>Accelerating Read Mapping</vt:lpstr>
      <vt:lpstr>Our Ongoing Journey</vt:lpstr>
      <vt:lpstr>Key Takeaways</vt:lpstr>
      <vt:lpstr>PowerPoint Presentation</vt:lpstr>
      <vt:lpstr>Bioinformatics: Reviewer #6 (Dec. 2016)</vt:lpstr>
      <vt:lpstr>Our Response</vt:lpstr>
      <vt:lpstr>Our Response (cont’d)</vt:lpstr>
      <vt:lpstr>Remember What We Said in the First Lecture</vt:lpstr>
      <vt:lpstr>Illumina DRAGEN Bio-IT Platform (2018)</vt:lpstr>
      <vt:lpstr>NVIDIA Clara Parabricks (2020) </vt:lpstr>
      <vt:lpstr>PowerPoint Presentation</vt:lpstr>
      <vt:lpstr>Processing Genomic Data Where it Makes Sense</vt:lpstr>
      <vt:lpstr>PowerPoint Presentation</vt:lpstr>
      <vt:lpstr>More on GateKeeper [Alser+, Bioinformatics 2017]</vt:lpstr>
      <vt:lpstr>Read Mapping in 111 pages! </vt:lpstr>
      <vt:lpstr>Accelerating Read Mapping</vt:lpstr>
      <vt:lpstr>Detailed Analysis of Tackling the Bottleneck</vt:lpstr>
      <vt:lpstr>More on Fast Genome Analysis …</vt:lpstr>
      <vt:lpstr>More on Intelligent Genome Analysis …</vt:lpstr>
      <vt:lpstr>Detailed Lectures on Genome Analysis</vt:lpstr>
      <vt:lpstr>Prior Research on Genome Analysis (1/2)</vt:lpstr>
      <vt:lpstr>Prior Research on Genome Analysis (2/2)</vt:lpstr>
      <vt:lpstr> GateKeeper: A New Hardware Architecture for Accelerating Pre-Alignment  in DNA Short Read Mapping</vt:lpstr>
      <vt:lpstr>P&amp;S Accelerating Genomics Lecture 5: GateKeeper</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18-741  Advanced Computer Architecture Lecture 1: Intro and Basics</dc:title>
  <dc:creator>Onur Mutlu</dc:creator>
  <cp:lastModifiedBy>Firtina  Can</cp:lastModifiedBy>
  <cp:revision>712</cp:revision>
  <cp:lastPrinted>2022-03-28T19:40:16Z</cp:lastPrinted>
  <dcterms:created xsi:type="dcterms:W3CDTF">2010-09-08T00:51:32Z</dcterms:created>
  <dcterms:modified xsi:type="dcterms:W3CDTF">2022-11-13T17:05:01Z</dcterms:modified>
</cp:coreProperties>
</file>